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FFC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92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04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179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163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52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81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5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2120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43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653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47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05E8-0322-4F10-8E1C-A39C21ADCB07}" type="datetimeFigureOut">
              <a:rPr lang="en-GB" smtClean="0"/>
              <a:t>01/12/2025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FCE83C-8932-431C-8201-C496BEA4DA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48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A18569-9EAA-D4BA-BD70-790FBDAD658A}"/>
              </a:ext>
            </a:extLst>
          </p:cNvPr>
          <p:cNvSpPr/>
          <p:nvPr/>
        </p:nvSpPr>
        <p:spPr>
          <a:xfrm>
            <a:off x="228599" y="335159"/>
            <a:ext cx="1001877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Погледај анимацију.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Прати како се мења однос броја честица супстанци А и Б како реакција напредује.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Уочи промену броја честица реактанта А и производа Б те реакције. 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13D3F5-D668-C636-1162-6E41CC2612E8}"/>
              </a:ext>
            </a:extLst>
          </p:cNvPr>
          <p:cNvSpPr txBox="1"/>
          <p:nvPr/>
        </p:nvSpPr>
        <p:spPr>
          <a:xfrm>
            <a:off x="325120" y="1781294"/>
            <a:ext cx="31089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2А</a:t>
            </a:r>
            <a:r>
              <a:rPr lang="ru-RU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GB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g)</a:t>
            </a:r>
            <a:r>
              <a:rPr lang="ru-RU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GB" sz="4800" b="1" dirty="0"/>
              <a:t>⇌</a:t>
            </a:r>
            <a:r>
              <a:rPr lang="ru-RU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Б</a:t>
            </a:r>
            <a:r>
              <a:rPr lang="en-GB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(g)</a:t>
            </a:r>
            <a:r>
              <a:rPr lang="ru-RU" sz="4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GB" sz="4400" b="1" dirty="0"/>
          </a:p>
        </p:txBody>
      </p:sp>
      <p:pic>
        <p:nvPicPr>
          <p:cNvPr id="11" name="Hemijska ravnoteza">
            <a:hlinkClick r:id="" action="ppaction://media"/>
            <a:extLst>
              <a:ext uri="{FF2B5EF4-FFF2-40B4-BE49-F238E27FC236}">
                <a16:creationId xmlns:a16="http://schemas.microsoft.com/office/drawing/2014/main" id="{363C4ABF-2F76-A775-32E5-90BF0ED7DE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l="18648" t="19103" r="16759" b="17787"/>
          <a:stretch>
            <a:fillRect/>
          </a:stretch>
        </p:blipFill>
        <p:spPr>
          <a:xfrm>
            <a:off x="4460242" y="1853585"/>
            <a:ext cx="4429760" cy="432803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A2F8859-4659-90F2-F1CE-6B0B26AEF74A}"/>
              </a:ext>
            </a:extLst>
          </p:cNvPr>
          <p:cNvSpPr/>
          <p:nvPr/>
        </p:nvSpPr>
        <p:spPr>
          <a:xfrm>
            <a:off x="883920" y="2677160"/>
            <a:ext cx="355600" cy="3556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3AF33E2-C17A-D7BF-556E-EE2CCD4A6098}"/>
              </a:ext>
            </a:extLst>
          </p:cNvPr>
          <p:cNvSpPr/>
          <p:nvPr/>
        </p:nvSpPr>
        <p:spPr>
          <a:xfrm>
            <a:off x="2600961" y="2612291"/>
            <a:ext cx="355600" cy="3556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40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8824AA-18AB-9315-A8F7-6C81263B1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D51BEFF-1732-BD77-CD29-DDC029CF4FF0}"/>
              </a:ext>
            </a:extLst>
          </p:cNvPr>
          <p:cNvSpPr/>
          <p:nvPr/>
        </p:nvSpPr>
        <p:spPr>
          <a:xfrm>
            <a:off x="228599" y="335159"/>
            <a:ext cx="100187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Погледај податке у табели.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Шта уочаваш? Опиши.</a:t>
            </a:r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C9639C-015C-AAFA-197E-D2551FAC8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68012"/>
              </p:ext>
            </p:extLst>
          </p:nvPr>
        </p:nvGraphicFramePr>
        <p:xfrm>
          <a:off x="800197" y="1716302"/>
          <a:ext cx="10774679" cy="4847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034">
                  <a:extLst>
                    <a:ext uri="{9D8B030D-6E8A-4147-A177-3AD203B41FA5}">
                      <a16:colId xmlns:a16="http://schemas.microsoft.com/office/drawing/2014/main" val="3092721805"/>
                    </a:ext>
                  </a:extLst>
                </a:gridCol>
                <a:gridCol w="2720977">
                  <a:extLst>
                    <a:ext uri="{9D8B030D-6E8A-4147-A177-3AD203B41FA5}">
                      <a16:colId xmlns:a16="http://schemas.microsoft.com/office/drawing/2014/main" val="2656017274"/>
                    </a:ext>
                  </a:extLst>
                </a:gridCol>
                <a:gridCol w="2143556">
                  <a:extLst>
                    <a:ext uri="{9D8B030D-6E8A-4147-A177-3AD203B41FA5}">
                      <a16:colId xmlns:a16="http://schemas.microsoft.com/office/drawing/2014/main" val="1994432782"/>
                    </a:ext>
                  </a:extLst>
                </a:gridCol>
                <a:gridCol w="2143556">
                  <a:extLst>
                    <a:ext uri="{9D8B030D-6E8A-4147-A177-3AD203B41FA5}">
                      <a16:colId xmlns:a16="http://schemas.microsoft.com/office/drawing/2014/main" val="1412151937"/>
                    </a:ext>
                  </a:extLst>
                </a:gridCol>
                <a:gridCol w="2143556">
                  <a:extLst>
                    <a:ext uri="{9D8B030D-6E8A-4147-A177-3AD203B41FA5}">
                      <a16:colId xmlns:a16="http://schemas.microsoft.com/office/drawing/2014/main" val="1799883303"/>
                    </a:ext>
                  </a:extLst>
                </a:gridCol>
              </a:tblGrid>
              <a:tr h="1522105"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>
                          <a:solidFill>
                            <a:srgbClr val="FFC626"/>
                          </a:solidFill>
                        </a:rPr>
                        <a:t>O</a:t>
                      </a:r>
                      <a:r>
                        <a:rPr lang="sr-Cyrl-RS" sz="2000" dirty="0">
                          <a:solidFill>
                            <a:srgbClr val="FFC626"/>
                          </a:solidFill>
                        </a:rPr>
                        <a:t>глед</a:t>
                      </a:r>
                      <a:endParaRPr lang="en-GB" sz="2000" dirty="0">
                        <a:solidFill>
                          <a:srgbClr val="FFC626"/>
                        </a:solidFill>
                      </a:endParaRPr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C626"/>
                          </a:solidFill>
                        </a:rPr>
                        <a:t>Учесници реакције</a:t>
                      </a:r>
                      <a:endParaRPr lang="en-GB" sz="2000" dirty="0">
                        <a:solidFill>
                          <a:srgbClr val="FFC626"/>
                        </a:solidFill>
                      </a:endParaRPr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C626"/>
                          </a:solidFill>
                        </a:rPr>
                        <a:t>Почетне концентрације учесника реакције</a:t>
                      </a:r>
                    </a:p>
                    <a:p>
                      <a:pPr algn="ctr"/>
                      <a:r>
                        <a:rPr lang="en-GB" sz="2000" dirty="0">
                          <a:solidFill>
                            <a:srgbClr val="FFC626"/>
                          </a:solidFill>
                        </a:rPr>
                        <a:t>[mol/dm</a:t>
                      </a:r>
                      <a:r>
                        <a:rPr lang="en-GB" sz="2000" baseline="30000" dirty="0">
                          <a:solidFill>
                            <a:srgbClr val="FFC626"/>
                          </a:solidFill>
                        </a:rPr>
                        <a:t>3</a:t>
                      </a:r>
                      <a:r>
                        <a:rPr lang="en-GB" sz="2000" dirty="0">
                          <a:solidFill>
                            <a:srgbClr val="FFC626"/>
                          </a:solidFill>
                        </a:rPr>
                        <a:t>]</a:t>
                      </a:r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C626"/>
                          </a:solidFill>
                        </a:rPr>
                        <a:t>Равнотежне концентрације учесника реакције</a:t>
                      </a:r>
                      <a:endParaRPr lang="en-GB" sz="2000" dirty="0">
                        <a:solidFill>
                          <a:srgbClr val="FFC626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solidFill>
                            <a:srgbClr val="FFC626"/>
                          </a:solidFill>
                        </a:rPr>
                        <a:t>[mol/dm</a:t>
                      </a:r>
                      <a:r>
                        <a:rPr lang="en-GB" sz="2000" baseline="30000" dirty="0">
                          <a:solidFill>
                            <a:srgbClr val="FFC626"/>
                          </a:solidFill>
                        </a:rPr>
                        <a:t>3</a:t>
                      </a:r>
                      <a:r>
                        <a:rPr lang="en-GB" sz="2000" dirty="0">
                          <a:solidFill>
                            <a:srgbClr val="FFC626"/>
                          </a:solidFill>
                        </a:rPr>
                        <a:t>]</a:t>
                      </a:r>
                    </a:p>
                    <a:p>
                      <a:pPr algn="ctr"/>
                      <a:endParaRPr lang="en-GB" sz="2000" dirty="0">
                        <a:solidFill>
                          <a:srgbClr val="FFC626"/>
                        </a:solidFill>
                      </a:endParaRPr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solidFill>
                            <a:srgbClr val="FFC626"/>
                          </a:solidFill>
                        </a:rPr>
                        <a:t>Константа равнотеже</a:t>
                      </a:r>
                      <a:endParaRPr lang="en-GB" sz="2000" dirty="0">
                        <a:solidFill>
                          <a:srgbClr val="FFC626"/>
                        </a:solidFill>
                      </a:endParaRPr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104445"/>
                  </a:ext>
                </a:extLst>
              </a:tr>
              <a:tr h="487881">
                <a:tc rowSpan="2"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1.</a:t>
                      </a:r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O</a:t>
                      </a:r>
                      <a:r>
                        <a:rPr lang="en-GB" baseline="-25000" dirty="0"/>
                        <a:t>4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0.796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0.21</a:t>
                      </a:r>
                    </a:p>
                  </a:txBody>
                  <a:tcPr anchor="ctr"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729154"/>
                  </a:ext>
                </a:extLst>
              </a:tr>
              <a:tr h="48788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NO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0.408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1202629"/>
                  </a:ext>
                </a:extLst>
              </a:tr>
              <a:tr h="487881">
                <a:tc rowSpan="2"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2.</a:t>
                      </a:r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O</a:t>
                      </a:r>
                      <a:r>
                        <a:rPr lang="sr-Latn-RS" baseline="-25000" dirty="0"/>
                        <a:t>4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0.362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0.21</a:t>
                      </a:r>
                    </a:p>
                  </a:txBody>
                  <a:tcPr anchor="ctr"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003313"/>
                  </a:ext>
                </a:extLst>
              </a:tr>
              <a:tr h="48788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NO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0.276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8083667"/>
                  </a:ext>
                </a:extLst>
              </a:tr>
              <a:tr h="487881">
                <a:tc rowSpan="2"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3.</a:t>
                      </a:r>
                      <a:endParaRPr lang="en-GB" dirty="0"/>
                    </a:p>
                  </a:txBody>
                  <a:tcPr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O</a:t>
                      </a:r>
                      <a:r>
                        <a:rPr lang="sr-Latn-RS" baseline="-25000" dirty="0"/>
                        <a:t>4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1.244</a:t>
                      </a:r>
                    </a:p>
                  </a:txBody>
                  <a:tcP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0.21</a:t>
                      </a:r>
                    </a:p>
                  </a:txBody>
                  <a:tcPr anchor="ctr"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284944"/>
                  </a:ext>
                </a:extLst>
              </a:tr>
              <a:tr h="487881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/>
                        <a:t>NO</a:t>
                      </a:r>
                      <a:r>
                        <a:rPr lang="sr-Latn-RS" baseline="-25000" dirty="0"/>
                        <a:t>2</a:t>
                      </a:r>
                      <a:r>
                        <a:rPr lang="sr-Latn-RS" dirty="0"/>
                        <a:t>(g)</a:t>
                      </a:r>
                      <a:endParaRPr lang="en-GB" dirty="0"/>
                    </a:p>
                  </a:txBody>
                  <a:tcPr anchor="ctr"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0.512</a:t>
                      </a:r>
                    </a:p>
                  </a:txBody>
                  <a:tcP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330174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40ABD-3290-5953-531B-02A8176A5123}"/>
              </a:ext>
            </a:extLst>
          </p:cNvPr>
          <p:cNvSpPr txBox="1"/>
          <p:nvPr/>
        </p:nvSpPr>
        <p:spPr>
          <a:xfrm>
            <a:off x="2925887" y="1026898"/>
            <a:ext cx="6094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Latn-RS" sz="2800" dirty="0"/>
              <a:t>N</a:t>
            </a:r>
            <a:r>
              <a:rPr lang="sr-Latn-RS" sz="2800" baseline="-25000" dirty="0"/>
              <a:t>2</a:t>
            </a:r>
            <a:r>
              <a:rPr lang="sr-Latn-RS" sz="2800" dirty="0"/>
              <a:t>O</a:t>
            </a:r>
            <a:r>
              <a:rPr lang="en-GB" sz="2800" baseline="-25000" dirty="0"/>
              <a:t>4</a:t>
            </a:r>
            <a:r>
              <a:rPr lang="sr-Latn-RS" sz="2800" dirty="0"/>
              <a:t>(g)</a:t>
            </a:r>
            <a:r>
              <a:rPr lang="sr-Cyrl-RS" sz="2800" dirty="0"/>
              <a:t> </a:t>
            </a:r>
            <a:r>
              <a:rPr lang="en-GB" sz="2800" dirty="0"/>
              <a:t>⇌</a:t>
            </a:r>
            <a:r>
              <a:rPr lang="sr-Cyrl-RS" sz="2800" dirty="0"/>
              <a:t> 2</a:t>
            </a:r>
            <a:r>
              <a:rPr lang="sr-Latn-RS" sz="2800" dirty="0"/>
              <a:t>NO</a:t>
            </a:r>
            <a:r>
              <a:rPr lang="sr-Cyrl-RS" sz="2800" baseline="-25000" dirty="0"/>
              <a:t>2</a:t>
            </a:r>
            <a:r>
              <a:rPr lang="sr-Latn-RS" sz="2800" dirty="0"/>
              <a:t>(g)</a:t>
            </a:r>
            <a:r>
              <a:rPr lang="sr-Cyrl-RS" sz="2800" dirty="0"/>
              <a:t> 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101076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3B3266-26DF-26CF-B3FC-86622B724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452828-F2B7-E2E1-2368-37DD7A4F2D92}"/>
              </a:ext>
            </a:extLst>
          </p:cNvPr>
          <p:cNvSpPr/>
          <p:nvPr/>
        </p:nvSpPr>
        <p:spPr>
          <a:xfrm>
            <a:off x="599246" y="233559"/>
            <a:ext cx="1001877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Напишите изразе за константе равнотеже следећих приказаних хемијских реакција:</a:t>
            </a:r>
            <a:endParaRPr 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D6A2DA-66F6-48E5-965A-CE2B0FE924DA}"/>
                  </a:ext>
                </a:extLst>
              </p:cNvPr>
              <p:cNvSpPr txBox="1"/>
              <p:nvPr/>
            </p:nvSpPr>
            <p:spPr>
              <a:xfrm>
                <a:off x="863406" y="1585698"/>
                <a:ext cx="8427913" cy="35394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514350" indent="-514350">
                  <a:buAutoNum type="arabicPeriod"/>
                </a:pPr>
                <a:r>
                  <a:rPr lang="sr-Cyrl-RS" sz="2800" b="1" dirty="0">
                    <a:latin typeface="Cambria Math" panose="02040503050406030204" pitchFamily="18" charset="0"/>
                  </a:rPr>
                  <a:t>2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NO(g)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 + 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O</a:t>
                </a:r>
                <a:r>
                  <a:rPr lang="sr-Cyrl-RS" sz="2800" b="1" baseline="-25000" dirty="0">
                    <a:latin typeface="Cambria Math" panose="02040503050406030204" pitchFamily="18" charset="0"/>
                  </a:rPr>
                  <a:t>2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(g)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⇌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2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NO</a:t>
                </a:r>
                <a:r>
                  <a:rPr lang="sr-Cyrl-RS" sz="2800" b="1" baseline="-25000" dirty="0">
                    <a:latin typeface="Cambria Math" panose="02040503050406030204" pitchFamily="18" charset="0"/>
                  </a:rPr>
                  <a:t>2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(g)</a:t>
                </a:r>
                <a:endParaRPr lang="en-GB" sz="2800" b="1" dirty="0">
                  <a:latin typeface="Cambria Math" panose="02040503050406030204" pitchFamily="18" charset="0"/>
                </a:endParaRPr>
              </a:p>
              <a:p>
                <a:pPr marL="514350" indent="-514350">
                  <a:buAutoNum type="arabicPeriod"/>
                </a:pPr>
                <a:endParaRPr lang="en-GB" sz="2800" b="1" dirty="0">
                  <a:latin typeface="Cambria Math" panose="02040503050406030204" pitchFamily="18" charset="0"/>
                </a:endParaRPr>
              </a:p>
              <a:p>
                <a:pPr marL="514350" indent="-514350">
                  <a:buAutoNum type="arabicPeriod"/>
                </a:pPr>
                <a:endParaRPr lang="sr-Cyrl-RS" sz="2800" b="1" dirty="0">
                  <a:latin typeface="Cambria Math" panose="02040503050406030204" pitchFamily="18" charset="0"/>
                </a:endParaRPr>
              </a:p>
              <a:p>
                <a:pPr marL="514350" indent="-514350">
                  <a:buFontTx/>
                  <a:buAutoNum type="arabicPeriod"/>
                </a:pPr>
                <a:r>
                  <a:rPr lang="sr-Cyrl-RS" sz="2800" b="1" dirty="0">
                    <a:latin typeface="Cambria Math" panose="02040503050406030204" pitchFamily="18" charset="0"/>
                  </a:rPr>
                  <a:t>2А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g</a:t>
                </a:r>
                <a:r>
                  <a:rPr lang="en-GB" sz="2800" b="1" baseline="30000" dirty="0">
                    <a:latin typeface="Cambria Math" panose="02040503050406030204" pitchFamily="18" charset="0"/>
                  </a:rPr>
                  <a:t>+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 err="1">
                    <a:latin typeface="Cambria Math" panose="02040503050406030204" pitchFamily="18" charset="0"/>
                  </a:rPr>
                  <a:t>aq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)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 + 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  Zn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s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)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 ⇌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 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2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Ag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s</a:t>
                </a:r>
                <a:r>
                  <a:rPr lang="sr-Latn-RS" sz="2800" b="1" dirty="0">
                    <a:latin typeface="Cambria Math" panose="02040503050406030204" pitchFamily="18" charset="0"/>
                  </a:rPr>
                  <a:t>)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    +   Zn</a:t>
                </a:r>
                <a:r>
                  <a:rPr lang="en-GB" sz="2800" b="1" baseline="30000" dirty="0">
                    <a:latin typeface="Cambria Math" panose="02040503050406030204" pitchFamily="18" charset="0"/>
                  </a:rPr>
                  <a:t>2+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 err="1">
                    <a:latin typeface="Cambria Math" panose="02040503050406030204" pitchFamily="18" charset="0"/>
                  </a:rPr>
                  <a:t>aq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) </a:t>
                </a:r>
              </a:p>
              <a:p>
                <a:pPr marL="514350" indent="-514350">
                  <a:buFontTx/>
                  <a:buAutoNum type="arabicPeriod"/>
                </a:pPr>
                <a:endParaRPr lang="en-GB" sz="2800" b="1" dirty="0">
                  <a:latin typeface="Cambria Math" panose="02040503050406030204" pitchFamily="18" charset="0"/>
                </a:endParaRPr>
              </a:p>
              <a:p>
                <a:pPr marL="514350" indent="-514350">
                  <a:buFontTx/>
                  <a:buAutoNum type="arabicPeriod"/>
                </a:pPr>
                <a:endParaRPr lang="sr-Cyrl-RS" sz="2800" b="1" dirty="0">
                  <a:latin typeface="Cambria Math" panose="02040503050406030204" pitchFamily="18" charset="0"/>
                </a:endParaRPr>
              </a:p>
              <a:p>
                <a:pPr marL="514350" indent="-514350">
                  <a:buAutoNum type="arabicPeriod"/>
                </a:pPr>
                <a:r>
                  <a:rPr lang="en-GB" sz="2800" b="1" dirty="0">
                    <a:latin typeface="Cambria Math" panose="02040503050406030204" pitchFamily="18" charset="0"/>
                  </a:rPr>
                  <a:t>NH</a:t>
                </a:r>
                <a:r>
                  <a:rPr lang="en-GB" sz="2800" b="1" baseline="-25000" dirty="0">
                    <a:latin typeface="Cambria Math" panose="02040503050406030204" pitchFamily="18" charset="0"/>
                  </a:rPr>
                  <a:t>3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(g)  +  H</a:t>
                </a:r>
                <a:r>
                  <a:rPr lang="en-GB" sz="2800" b="1" baseline="-25000" dirty="0">
                    <a:latin typeface="Cambria Math" panose="02040503050406030204" pitchFamily="18" charset="0"/>
                  </a:rPr>
                  <a:t>2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O(l)  ⇌</a:t>
                </a:r>
                <a:r>
                  <a:rPr lang="sr-Cyrl-RS" sz="2800" b="1" dirty="0">
                    <a:latin typeface="Cambria Math" panose="02040503050406030204" pitchFamily="18" charset="0"/>
                  </a:rPr>
                  <a:t> 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 N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28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GB" sz="2800" b="1" i="1" smtClean="0">
                            <a:latin typeface="Cambria Math" panose="02040503050406030204" pitchFamily="18" charset="0"/>
                          </a:rPr>
                          <m:t>𝐇</m:t>
                        </m:r>
                      </m:e>
                      <m:sub>
                        <m:r>
                          <a:rPr lang="en-GB" sz="2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sub>
                      <m:sup>
                        <m:r>
                          <a:rPr lang="en-GB" sz="2800" b="1" smtClean="0"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bSup>
                  </m:oMath>
                </a14:m>
                <a:r>
                  <a:rPr lang="en-GB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 err="1">
                    <a:latin typeface="Cambria Math" panose="02040503050406030204" pitchFamily="18" charset="0"/>
                  </a:rPr>
                  <a:t>aq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) + OH</a:t>
                </a:r>
                <a:r>
                  <a:rPr lang="en-GB" sz="2800" b="1" baseline="30000" dirty="0">
                    <a:latin typeface="Cambria Math" panose="02040503050406030204" pitchFamily="18" charset="0"/>
                  </a:rPr>
                  <a:t>–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(</a:t>
                </a:r>
                <a:r>
                  <a:rPr lang="en-GB" sz="2800" b="1" dirty="0" err="1">
                    <a:latin typeface="Cambria Math" panose="02040503050406030204" pitchFamily="18" charset="0"/>
                  </a:rPr>
                  <a:t>aq</a:t>
                </a:r>
                <a:r>
                  <a:rPr lang="en-GB" sz="2800" b="1" dirty="0">
                    <a:latin typeface="Cambria Math" panose="02040503050406030204" pitchFamily="18" charset="0"/>
                  </a:rPr>
                  <a:t>)</a:t>
                </a:r>
                <a:endParaRPr lang="sr-Cyrl-RS" sz="2800" b="1" dirty="0">
                  <a:latin typeface="Cambria Math" panose="02040503050406030204" pitchFamily="18" charset="0"/>
                </a:endParaRPr>
              </a:p>
              <a:p>
                <a:pPr marL="514350" indent="-514350" algn="ctr">
                  <a:buAutoNum type="arabicPeriod"/>
                </a:pPr>
                <a:endParaRPr lang="en-GB" sz="2800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0D6A2DA-66F6-48E5-965A-CE2B0FE924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406" y="1585698"/>
                <a:ext cx="8427913" cy="3539430"/>
              </a:xfrm>
              <a:prstGeom prst="rect">
                <a:avLst/>
              </a:prstGeom>
              <a:blipFill>
                <a:blip r:embed="rId2"/>
                <a:stretch>
                  <a:fillRect l="-1447" t="-17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0622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>
            <a:extLst>
              <a:ext uri="{FF2B5EF4-FFF2-40B4-BE49-F238E27FC236}">
                <a16:creationId xmlns:a16="http://schemas.microsoft.com/office/drawing/2014/main" id="{F67D125A-2BB6-B615-BCFC-A5B9948E101C}"/>
              </a:ext>
            </a:extLst>
          </p:cNvPr>
          <p:cNvSpPr txBox="1"/>
          <p:nvPr/>
        </p:nvSpPr>
        <p:spPr>
          <a:xfrm>
            <a:off x="7576379" y="547910"/>
            <a:ext cx="340273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Cyrl-RS" sz="4000" b="1" dirty="0">
                <a:latin typeface="Cambria Math" panose="02040503050406030204" pitchFamily="18" charset="0"/>
              </a:rPr>
              <a:t>В</a:t>
            </a:r>
            <a:r>
              <a:rPr lang="sr-Latn-RS" sz="4000" b="1" dirty="0">
                <a:latin typeface="Cambria Math" panose="02040503050406030204" pitchFamily="18" charset="0"/>
              </a:rPr>
              <a:t>(g)</a:t>
            </a:r>
            <a:r>
              <a:rPr lang="sr-Cyrl-RS" sz="4000" b="1" dirty="0">
                <a:latin typeface="Cambria Math" panose="02040503050406030204" pitchFamily="18" charset="0"/>
              </a:rPr>
              <a:t> </a:t>
            </a:r>
            <a:r>
              <a:rPr lang="en-GB" sz="4000" b="1" dirty="0">
                <a:latin typeface="Cambria Math" panose="02040503050406030204" pitchFamily="18" charset="0"/>
              </a:rPr>
              <a:t>⇌</a:t>
            </a:r>
            <a:r>
              <a:rPr lang="sr-Cyrl-RS" sz="4000" b="1" dirty="0">
                <a:latin typeface="Cambria Math" panose="02040503050406030204" pitchFamily="18" charset="0"/>
              </a:rPr>
              <a:t> 2Г</a:t>
            </a:r>
            <a:r>
              <a:rPr lang="sr-Latn-RS" sz="4000" b="1" dirty="0">
                <a:latin typeface="Cambria Math" panose="02040503050406030204" pitchFamily="18" charset="0"/>
              </a:rPr>
              <a:t>(g)</a:t>
            </a:r>
            <a:endParaRPr lang="sr-Cyrl-RS" sz="4000" b="1" dirty="0">
              <a:latin typeface="Cambria Math" panose="02040503050406030204" pitchFamily="18" charset="0"/>
            </a:endParaRPr>
          </a:p>
          <a:p>
            <a:pPr algn="ctr"/>
            <a:endParaRPr lang="sr-Cyrl-RS" sz="4000" b="1" dirty="0">
              <a:latin typeface="Cambria Math" panose="02040503050406030204" pitchFamily="18" charset="0"/>
            </a:endParaRPr>
          </a:p>
          <a:p>
            <a:pPr algn="ctr"/>
            <a:r>
              <a:rPr lang="sr-Cyrl-RS" sz="4000" b="1" dirty="0">
                <a:latin typeface="Cambria Math" panose="02040503050406030204" pitchFamily="18" charset="0"/>
              </a:rPr>
              <a:t>К = ?</a:t>
            </a:r>
            <a:endParaRPr lang="en-GB" sz="4000" b="1" dirty="0">
              <a:latin typeface="Cambria Math" panose="02040503050406030204" pitchFamily="18" charset="0"/>
            </a:endParaRP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70B6BA8E-999E-0625-274E-AF6907A08B2D}"/>
              </a:ext>
            </a:extLst>
          </p:cNvPr>
          <p:cNvGrpSpPr/>
          <p:nvPr/>
        </p:nvGrpSpPr>
        <p:grpSpPr>
          <a:xfrm>
            <a:off x="172353" y="2614442"/>
            <a:ext cx="5329084" cy="3680749"/>
            <a:chOff x="172353" y="1929712"/>
            <a:chExt cx="5329084" cy="3680749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F5B2C342-AEC8-05A6-7874-C8B88B0BE9DE}"/>
                </a:ext>
              </a:extLst>
            </p:cNvPr>
            <p:cNvGrpSpPr/>
            <p:nvPr/>
          </p:nvGrpSpPr>
          <p:grpSpPr>
            <a:xfrm>
              <a:off x="172353" y="1929712"/>
              <a:ext cx="5329084" cy="3680749"/>
              <a:chOff x="1296365" y="2372810"/>
              <a:chExt cx="3854369" cy="2662177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4CDBAC92-95D9-52EB-3C99-BE218EAB53F7}"/>
                  </a:ext>
                </a:extLst>
              </p:cNvPr>
              <p:cNvSpPr/>
              <p:nvPr/>
            </p:nvSpPr>
            <p:spPr>
              <a:xfrm>
                <a:off x="1296365" y="2372810"/>
                <a:ext cx="3854369" cy="2662177"/>
              </a:xfrm>
              <a:custGeom>
                <a:avLst/>
                <a:gdLst>
                  <a:gd name="connsiteX0" fmla="*/ 0 w 3854369"/>
                  <a:gd name="connsiteY0" fmla="*/ 0 h 2662177"/>
                  <a:gd name="connsiteX1" fmla="*/ 590308 w 3854369"/>
                  <a:gd name="connsiteY1" fmla="*/ 0 h 2662177"/>
                  <a:gd name="connsiteX2" fmla="*/ 590308 w 3854369"/>
                  <a:gd name="connsiteY2" fmla="*/ 2662177 h 2662177"/>
                  <a:gd name="connsiteX3" fmla="*/ 3750197 w 3854369"/>
                  <a:gd name="connsiteY3" fmla="*/ 2662177 h 2662177"/>
                  <a:gd name="connsiteX4" fmla="*/ 3750197 w 3854369"/>
                  <a:gd name="connsiteY4" fmla="*/ 219919 h 2662177"/>
                  <a:gd name="connsiteX5" fmla="*/ 3831220 w 3854369"/>
                  <a:gd name="connsiteY5" fmla="*/ 219919 h 2662177"/>
                  <a:gd name="connsiteX6" fmla="*/ 3854369 w 3854369"/>
                  <a:gd name="connsiteY6" fmla="*/ 277793 h 266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4369" h="2662177">
                    <a:moveTo>
                      <a:pt x="0" y="0"/>
                    </a:moveTo>
                    <a:lnTo>
                      <a:pt x="590308" y="0"/>
                    </a:lnTo>
                    <a:lnTo>
                      <a:pt x="590308" y="2662177"/>
                    </a:lnTo>
                    <a:lnTo>
                      <a:pt x="3750197" y="2662177"/>
                    </a:lnTo>
                    <a:lnTo>
                      <a:pt x="3750197" y="219919"/>
                    </a:lnTo>
                    <a:lnTo>
                      <a:pt x="3831220" y="219919"/>
                    </a:lnTo>
                    <a:lnTo>
                      <a:pt x="3854369" y="277793"/>
                    </a:lnTo>
                  </a:path>
                </a:pathLst>
              </a:custGeom>
              <a:noFill/>
              <a:ln w="571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3E08625-8774-C534-9912-DCEBD8648315}"/>
                  </a:ext>
                </a:extLst>
              </p:cNvPr>
              <p:cNvCxnSpPr/>
              <p:nvPr/>
            </p:nvCxnSpPr>
            <p:spPr>
              <a:xfrm>
                <a:off x="1875099" y="2599228"/>
                <a:ext cx="3183038" cy="0"/>
              </a:xfrm>
              <a:prstGeom prst="line">
                <a:avLst/>
              </a:prstGeom>
              <a:ln w="762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05583156-3AD6-53E5-CA99-DC36D7461AF5}"/>
                </a:ext>
              </a:extLst>
            </p:cNvPr>
            <p:cNvSpPr/>
            <p:nvPr/>
          </p:nvSpPr>
          <p:spPr>
            <a:xfrm>
              <a:off x="1739553" y="2887841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60E3D991-6C9D-E47F-7D69-C15681A977F1}"/>
                </a:ext>
              </a:extLst>
            </p:cNvPr>
            <p:cNvSpPr/>
            <p:nvPr/>
          </p:nvSpPr>
          <p:spPr>
            <a:xfrm>
              <a:off x="1739552" y="3660004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D5C1C0EF-921E-EC6C-359A-5924F5CC85DE}"/>
                </a:ext>
              </a:extLst>
            </p:cNvPr>
            <p:cNvSpPr/>
            <p:nvPr/>
          </p:nvSpPr>
          <p:spPr>
            <a:xfrm>
              <a:off x="2305940" y="294488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92697D74-8BBE-3E06-06B1-E5DF40547102}"/>
                </a:ext>
              </a:extLst>
            </p:cNvPr>
            <p:cNvSpPr/>
            <p:nvPr/>
          </p:nvSpPr>
          <p:spPr>
            <a:xfrm>
              <a:off x="2024388" y="3282521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45A1282E-FE13-D675-C4B6-FCEAD9AFC4B2}"/>
                </a:ext>
              </a:extLst>
            </p:cNvPr>
            <p:cNvSpPr/>
            <p:nvPr/>
          </p:nvSpPr>
          <p:spPr>
            <a:xfrm>
              <a:off x="3066975" y="3087130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E09A30A4-7AA6-C6A0-3126-15F1C91C9F1A}"/>
                </a:ext>
              </a:extLst>
            </p:cNvPr>
            <p:cNvSpPr/>
            <p:nvPr/>
          </p:nvSpPr>
          <p:spPr>
            <a:xfrm>
              <a:off x="2887500" y="3522844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8DC3AC61-04DF-15F5-2550-9349F8FCFB3A}"/>
                </a:ext>
              </a:extLst>
            </p:cNvPr>
            <p:cNvSpPr/>
            <p:nvPr/>
          </p:nvSpPr>
          <p:spPr>
            <a:xfrm>
              <a:off x="4225754" y="2512752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B22BB8C-7AEB-1C08-09F8-D2DC4729D8EE}"/>
                </a:ext>
              </a:extLst>
            </p:cNvPr>
            <p:cNvSpPr/>
            <p:nvPr/>
          </p:nvSpPr>
          <p:spPr>
            <a:xfrm>
              <a:off x="4760971" y="3248296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64909EE7-10F2-1148-D6F6-E8116D76BB93}"/>
                </a:ext>
              </a:extLst>
            </p:cNvPr>
            <p:cNvSpPr/>
            <p:nvPr/>
          </p:nvSpPr>
          <p:spPr>
            <a:xfrm>
              <a:off x="4169525" y="3182482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F704185-51C4-2D02-D5D0-2B812653B05B}"/>
                </a:ext>
              </a:extLst>
            </p:cNvPr>
            <p:cNvSpPr/>
            <p:nvPr/>
          </p:nvSpPr>
          <p:spPr>
            <a:xfrm>
              <a:off x="4203046" y="370629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304A3BD7-4256-82B0-4FE3-3EF08E27DE9F}"/>
                </a:ext>
              </a:extLst>
            </p:cNvPr>
            <p:cNvSpPr/>
            <p:nvPr/>
          </p:nvSpPr>
          <p:spPr>
            <a:xfrm>
              <a:off x="1169982" y="410782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7A6A550B-177D-A42A-5AE8-EFF2A89ADF83}"/>
                </a:ext>
              </a:extLst>
            </p:cNvPr>
            <p:cNvSpPr/>
            <p:nvPr/>
          </p:nvSpPr>
          <p:spPr>
            <a:xfrm>
              <a:off x="1211589" y="3421270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53B6130F-DE5D-501A-F3C5-2CD645AFEA32}"/>
                </a:ext>
              </a:extLst>
            </p:cNvPr>
            <p:cNvSpPr/>
            <p:nvPr/>
          </p:nvSpPr>
          <p:spPr>
            <a:xfrm>
              <a:off x="2176366" y="411390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7A48669-C407-7879-BBC2-235F5B1030C4}"/>
                </a:ext>
              </a:extLst>
            </p:cNvPr>
            <p:cNvSpPr/>
            <p:nvPr/>
          </p:nvSpPr>
          <p:spPr>
            <a:xfrm>
              <a:off x="1242602" y="508791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B9667037-132D-D6E2-9C4C-F571B87E6D63}"/>
                </a:ext>
              </a:extLst>
            </p:cNvPr>
            <p:cNvSpPr/>
            <p:nvPr/>
          </p:nvSpPr>
          <p:spPr>
            <a:xfrm>
              <a:off x="2624915" y="4428734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BA24099-C636-F07E-C7BC-6DE0FFC8279A}"/>
                </a:ext>
              </a:extLst>
            </p:cNvPr>
            <p:cNvSpPr/>
            <p:nvPr/>
          </p:nvSpPr>
          <p:spPr>
            <a:xfrm>
              <a:off x="1876711" y="5178970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9A50D7C9-5A9B-E33A-E258-F5CC92E54938}"/>
                </a:ext>
              </a:extLst>
            </p:cNvPr>
            <p:cNvSpPr/>
            <p:nvPr/>
          </p:nvSpPr>
          <p:spPr>
            <a:xfrm>
              <a:off x="3532875" y="461407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33E98D5-5B12-1306-1791-1AB58C15D5A4}"/>
                </a:ext>
              </a:extLst>
            </p:cNvPr>
            <p:cNvSpPr/>
            <p:nvPr/>
          </p:nvSpPr>
          <p:spPr>
            <a:xfrm>
              <a:off x="4694943" y="4964594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EA6EA4B0-A053-7B5F-503E-B0AD1A188673}"/>
                </a:ext>
              </a:extLst>
            </p:cNvPr>
            <p:cNvSpPr/>
            <p:nvPr/>
          </p:nvSpPr>
          <p:spPr>
            <a:xfrm>
              <a:off x="3991808" y="4444629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9232438-A196-CE4E-3F99-A6B1B3965A60}"/>
                </a:ext>
              </a:extLst>
            </p:cNvPr>
            <p:cNvSpPr/>
            <p:nvPr/>
          </p:nvSpPr>
          <p:spPr>
            <a:xfrm>
              <a:off x="3750242" y="5178971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DDB2F7B-4B4F-15A4-BD4E-580570C21584}"/>
                </a:ext>
              </a:extLst>
            </p:cNvPr>
            <p:cNvSpPr/>
            <p:nvPr/>
          </p:nvSpPr>
          <p:spPr>
            <a:xfrm>
              <a:off x="2692656" y="5057582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068334F6-3807-C43E-E60E-A961178FC06F}"/>
                </a:ext>
              </a:extLst>
            </p:cNvPr>
            <p:cNvSpPr/>
            <p:nvPr/>
          </p:nvSpPr>
          <p:spPr>
            <a:xfrm>
              <a:off x="3854648" y="3917406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D5A9F41-B3DC-5E8C-857B-29240A0AE6BC}"/>
                </a:ext>
              </a:extLst>
            </p:cNvPr>
            <p:cNvSpPr/>
            <p:nvPr/>
          </p:nvSpPr>
          <p:spPr>
            <a:xfrm>
              <a:off x="4864099" y="256574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B5D4F679-E730-C128-0BDB-6C8232265192}"/>
                </a:ext>
              </a:extLst>
            </p:cNvPr>
            <p:cNvSpPr/>
            <p:nvPr/>
          </p:nvSpPr>
          <p:spPr>
            <a:xfrm>
              <a:off x="3334930" y="2804684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69DBE667-7037-9ADF-3813-D16E1A703BA0}"/>
                </a:ext>
              </a:extLst>
            </p:cNvPr>
            <p:cNvSpPr/>
            <p:nvPr/>
          </p:nvSpPr>
          <p:spPr>
            <a:xfrm>
              <a:off x="2083735" y="2457785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9853AF5E-52E0-20A9-A702-9CACC64284ED}"/>
                </a:ext>
              </a:extLst>
            </p:cNvPr>
            <p:cNvSpPr/>
            <p:nvPr/>
          </p:nvSpPr>
          <p:spPr>
            <a:xfrm>
              <a:off x="1162055" y="2548877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B13594F-C3C1-C7B8-FA0F-BD87628A53F1}"/>
                </a:ext>
              </a:extLst>
            </p:cNvPr>
            <p:cNvSpPr/>
            <p:nvPr/>
          </p:nvSpPr>
          <p:spPr>
            <a:xfrm>
              <a:off x="1705460" y="4152726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14A24DA-CE91-75C2-2FB8-CCB058741119}"/>
                </a:ext>
              </a:extLst>
            </p:cNvPr>
            <p:cNvSpPr/>
            <p:nvPr/>
          </p:nvSpPr>
          <p:spPr>
            <a:xfrm>
              <a:off x="1647477" y="4772403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25CF1FA5-DFE4-2BAE-3095-96982BA8ED68}"/>
                </a:ext>
              </a:extLst>
            </p:cNvPr>
            <p:cNvSpPr/>
            <p:nvPr/>
          </p:nvSpPr>
          <p:spPr>
            <a:xfrm>
              <a:off x="2238218" y="4827435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99F9F8B-DE13-3CFB-56ED-B1A350ABB980}"/>
                </a:ext>
              </a:extLst>
            </p:cNvPr>
            <p:cNvSpPr/>
            <p:nvPr/>
          </p:nvSpPr>
          <p:spPr>
            <a:xfrm>
              <a:off x="2630162" y="381590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968660BB-9F8D-C489-B8D8-2A0B365EAA7A}"/>
                </a:ext>
              </a:extLst>
            </p:cNvPr>
            <p:cNvSpPr/>
            <p:nvPr/>
          </p:nvSpPr>
          <p:spPr>
            <a:xfrm>
              <a:off x="4240505" y="5057581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C2427066-2B2E-84C2-921C-547F498401F0}"/>
                </a:ext>
              </a:extLst>
            </p:cNvPr>
            <p:cNvSpPr/>
            <p:nvPr/>
          </p:nvSpPr>
          <p:spPr>
            <a:xfrm>
              <a:off x="2888668" y="2503227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B18E352A-295D-CE0E-5F45-CED7346F89E6}"/>
                </a:ext>
              </a:extLst>
            </p:cNvPr>
            <p:cNvSpPr/>
            <p:nvPr/>
          </p:nvSpPr>
          <p:spPr>
            <a:xfrm>
              <a:off x="3148770" y="370629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B4E8D55-2292-EFD9-A165-716EDC6704E6}"/>
                </a:ext>
              </a:extLst>
            </p:cNvPr>
            <p:cNvSpPr/>
            <p:nvPr/>
          </p:nvSpPr>
          <p:spPr>
            <a:xfrm>
              <a:off x="3101326" y="4275443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F754200E-9DFB-2E64-4F9F-730149BC182D}"/>
                </a:ext>
              </a:extLst>
            </p:cNvPr>
            <p:cNvSpPr/>
            <p:nvPr/>
          </p:nvSpPr>
          <p:spPr>
            <a:xfrm>
              <a:off x="3869863" y="3495768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D82582C3-D1DF-875C-B559-1642C54E37A9}"/>
                </a:ext>
              </a:extLst>
            </p:cNvPr>
            <p:cNvSpPr/>
            <p:nvPr/>
          </p:nvSpPr>
          <p:spPr>
            <a:xfrm>
              <a:off x="3922912" y="2854649"/>
              <a:ext cx="274319" cy="2743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7180ECE9-C3F3-0547-42DB-BAE4A7EF34BA}"/>
                </a:ext>
              </a:extLst>
            </p:cNvPr>
            <p:cNvSpPr/>
            <p:nvPr/>
          </p:nvSpPr>
          <p:spPr>
            <a:xfrm>
              <a:off x="4749174" y="4088104"/>
              <a:ext cx="274319" cy="2743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4ED459D-E714-7813-C09F-66C79134A370}"/>
                </a:ext>
              </a:extLst>
            </p:cNvPr>
            <p:cNvSpPr/>
            <p:nvPr/>
          </p:nvSpPr>
          <p:spPr>
            <a:xfrm>
              <a:off x="3267938" y="4807236"/>
              <a:ext cx="274319" cy="2743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51B5DC60-F90A-6C1D-69DD-BB68ABE99F9D}"/>
                </a:ext>
              </a:extLst>
            </p:cNvPr>
            <p:cNvSpPr/>
            <p:nvPr/>
          </p:nvSpPr>
          <p:spPr>
            <a:xfrm>
              <a:off x="2053916" y="3776444"/>
              <a:ext cx="274319" cy="274319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FED6A78E-F691-AC1E-B783-C81669A6973B}"/>
              </a:ext>
            </a:extLst>
          </p:cNvPr>
          <p:cNvGrpSpPr/>
          <p:nvPr/>
        </p:nvGrpSpPr>
        <p:grpSpPr>
          <a:xfrm>
            <a:off x="6379658" y="2614442"/>
            <a:ext cx="5329084" cy="3680749"/>
            <a:chOff x="6379658" y="1929712"/>
            <a:chExt cx="5329084" cy="3680749"/>
          </a:xfrm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0CF919B1-1DFC-06BA-A45D-B6585DF52398}"/>
                </a:ext>
              </a:extLst>
            </p:cNvPr>
            <p:cNvSpPr/>
            <p:nvPr/>
          </p:nvSpPr>
          <p:spPr>
            <a:xfrm>
              <a:off x="7504086" y="2526114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BFED754D-7542-D1AF-F468-7A93D4C1D501}"/>
                </a:ext>
              </a:extLst>
            </p:cNvPr>
            <p:cNvSpPr/>
            <p:nvPr/>
          </p:nvSpPr>
          <p:spPr>
            <a:xfrm>
              <a:off x="10633096" y="2498147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16910DE-615E-55D3-8D4F-77B9CCF11F96}"/>
                </a:ext>
              </a:extLst>
            </p:cNvPr>
            <p:cNvSpPr/>
            <p:nvPr/>
          </p:nvSpPr>
          <p:spPr>
            <a:xfrm>
              <a:off x="8286189" y="2854649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75E8A7C2-78C8-F89E-8D5E-EB2FAE2E9E27}"/>
                </a:ext>
              </a:extLst>
            </p:cNvPr>
            <p:cNvSpPr/>
            <p:nvPr/>
          </p:nvSpPr>
          <p:spPr>
            <a:xfrm>
              <a:off x="7509642" y="3565820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2366D2A8-0C0E-1EB7-C2F2-E7BCC201B258}"/>
                </a:ext>
              </a:extLst>
            </p:cNvPr>
            <p:cNvSpPr/>
            <p:nvPr/>
          </p:nvSpPr>
          <p:spPr>
            <a:xfrm>
              <a:off x="9480182" y="2703427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A85A42CC-0B3A-E1EE-1D46-2D4FBE8B21FC}"/>
                </a:ext>
              </a:extLst>
            </p:cNvPr>
            <p:cNvSpPr/>
            <p:nvPr/>
          </p:nvSpPr>
          <p:spPr>
            <a:xfrm>
              <a:off x="8614501" y="3862176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94AA6810-448C-8818-20A0-C6D4205DC37F}"/>
                </a:ext>
              </a:extLst>
            </p:cNvPr>
            <p:cNvSpPr/>
            <p:nvPr/>
          </p:nvSpPr>
          <p:spPr>
            <a:xfrm>
              <a:off x="9614064" y="3797163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1A61E2C-B276-3024-1042-C4E65E5F4BC6}"/>
                </a:ext>
              </a:extLst>
            </p:cNvPr>
            <p:cNvSpPr/>
            <p:nvPr/>
          </p:nvSpPr>
          <p:spPr>
            <a:xfrm>
              <a:off x="10529859" y="3600971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5D64FED5-5A1F-748D-6F9D-4CAB9E4BD0E8}"/>
                </a:ext>
              </a:extLst>
            </p:cNvPr>
            <p:cNvSpPr/>
            <p:nvPr/>
          </p:nvSpPr>
          <p:spPr>
            <a:xfrm>
              <a:off x="10323449" y="4819796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95015045-C027-F88F-8A0D-5140737968F9}"/>
                </a:ext>
              </a:extLst>
            </p:cNvPr>
            <p:cNvSpPr/>
            <p:nvPr/>
          </p:nvSpPr>
          <p:spPr>
            <a:xfrm>
              <a:off x="8034986" y="4859267"/>
              <a:ext cx="484971" cy="484971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30F0A0C4-3678-8486-8576-1A01AA8E0340}"/>
                </a:ext>
              </a:extLst>
            </p:cNvPr>
            <p:cNvSpPr/>
            <p:nvPr/>
          </p:nvSpPr>
          <p:spPr>
            <a:xfrm>
              <a:off x="8941433" y="4682043"/>
              <a:ext cx="672631" cy="672631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79B63FE4-EDC6-4F02-75E4-D0F0F733C56C}"/>
                </a:ext>
              </a:extLst>
            </p:cNvPr>
            <p:cNvGrpSpPr/>
            <p:nvPr/>
          </p:nvGrpSpPr>
          <p:grpSpPr>
            <a:xfrm>
              <a:off x="6379658" y="1929712"/>
              <a:ext cx="5329084" cy="3680749"/>
              <a:chOff x="1296365" y="2372810"/>
              <a:chExt cx="3854369" cy="2662177"/>
            </a:xfrm>
          </p:grpSpPr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262B4627-33B1-5E30-DF32-45D83C957C4A}"/>
                  </a:ext>
                </a:extLst>
              </p:cNvPr>
              <p:cNvSpPr/>
              <p:nvPr/>
            </p:nvSpPr>
            <p:spPr>
              <a:xfrm>
                <a:off x="1296365" y="2372810"/>
                <a:ext cx="3854369" cy="2662177"/>
              </a:xfrm>
              <a:custGeom>
                <a:avLst/>
                <a:gdLst>
                  <a:gd name="connsiteX0" fmla="*/ 0 w 3854369"/>
                  <a:gd name="connsiteY0" fmla="*/ 0 h 2662177"/>
                  <a:gd name="connsiteX1" fmla="*/ 590308 w 3854369"/>
                  <a:gd name="connsiteY1" fmla="*/ 0 h 2662177"/>
                  <a:gd name="connsiteX2" fmla="*/ 590308 w 3854369"/>
                  <a:gd name="connsiteY2" fmla="*/ 2662177 h 2662177"/>
                  <a:gd name="connsiteX3" fmla="*/ 3750197 w 3854369"/>
                  <a:gd name="connsiteY3" fmla="*/ 2662177 h 2662177"/>
                  <a:gd name="connsiteX4" fmla="*/ 3750197 w 3854369"/>
                  <a:gd name="connsiteY4" fmla="*/ 219919 h 2662177"/>
                  <a:gd name="connsiteX5" fmla="*/ 3831220 w 3854369"/>
                  <a:gd name="connsiteY5" fmla="*/ 219919 h 2662177"/>
                  <a:gd name="connsiteX6" fmla="*/ 3854369 w 3854369"/>
                  <a:gd name="connsiteY6" fmla="*/ 277793 h 266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4369" h="2662177">
                    <a:moveTo>
                      <a:pt x="0" y="0"/>
                    </a:moveTo>
                    <a:lnTo>
                      <a:pt x="590308" y="0"/>
                    </a:lnTo>
                    <a:lnTo>
                      <a:pt x="590308" y="2662177"/>
                    </a:lnTo>
                    <a:lnTo>
                      <a:pt x="3750197" y="2662177"/>
                    </a:lnTo>
                    <a:lnTo>
                      <a:pt x="3750197" y="219919"/>
                    </a:lnTo>
                    <a:lnTo>
                      <a:pt x="3831220" y="219919"/>
                    </a:lnTo>
                    <a:lnTo>
                      <a:pt x="3854369" y="277793"/>
                    </a:lnTo>
                  </a:path>
                </a:pathLst>
              </a:custGeom>
              <a:noFill/>
              <a:ln w="571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08368F5A-B7ED-5641-B06A-53D39BF0E691}"/>
                  </a:ext>
                </a:extLst>
              </p:cNvPr>
              <p:cNvCxnSpPr/>
              <p:nvPr/>
            </p:nvCxnSpPr>
            <p:spPr>
              <a:xfrm>
                <a:off x="1875099" y="2599228"/>
                <a:ext cx="3183038" cy="0"/>
              </a:xfrm>
              <a:prstGeom prst="line">
                <a:avLst/>
              </a:prstGeom>
              <a:ln w="7620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A40F885E-9CF3-F975-F07B-D70413C01344}"/>
              </a:ext>
            </a:extLst>
          </p:cNvPr>
          <p:cNvSpPr txBox="1"/>
          <p:nvPr/>
        </p:nvSpPr>
        <p:spPr>
          <a:xfrm>
            <a:off x="1418119" y="562809"/>
            <a:ext cx="340273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r-Cyrl-RS" sz="4000" b="1" dirty="0">
                <a:latin typeface="Cambria Math" panose="02040503050406030204" pitchFamily="18" charset="0"/>
              </a:rPr>
              <a:t>2</a:t>
            </a:r>
            <a:r>
              <a:rPr lang="en-GB" sz="4000" b="1" dirty="0">
                <a:latin typeface="Cambria Math" panose="02040503050406030204" pitchFamily="18" charset="0"/>
              </a:rPr>
              <a:t>A</a:t>
            </a:r>
            <a:r>
              <a:rPr lang="sr-Latn-RS" sz="4000" b="1" dirty="0">
                <a:latin typeface="Cambria Math" panose="02040503050406030204" pitchFamily="18" charset="0"/>
              </a:rPr>
              <a:t>(g)</a:t>
            </a:r>
            <a:r>
              <a:rPr lang="sr-Cyrl-RS" sz="4000" b="1" dirty="0">
                <a:latin typeface="Cambria Math" panose="02040503050406030204" pitchFamily="18" charset="0"/>
              </a:rPr>
              <a:t> </a:t>
            </a:r>
            <a:r>
              <a:rPr lang="en-GB" sz="4000" b="1" dirty="0">
                <a:latin typeface="Cambria Math" panose="02040503050406030204" pitchFamily="18" charset="0"/>
              </a:rPr>
              <a:t>⇌</a:t>
            </a:r>
            <a:r>
              <a:rPr lang="sr-Cyrl-RS" sz="4000" b="1" dirty="0">
                <a:latin typeface="Cambria Math" panose="02040503050406030204" pitchFamily="18" charset="0"/>
              </a:rPr>
              <a:t> Б</a:t>
            </a:r>
            <a:r>
              <a:rPr lang="sr-Latn-RS" sz="4000" b="1" dirty="0">
                <a:latin typeface="Cambria Math" panose="02040503050406030204" pitchFamily="18" charset="0"/>
              </a:rPr>
              <a:t>(g)</a:t>
            </a:r>
            <a:endParaRPr lang="sr-Cyrl-RS" sz="4000" b="1" dirty="0">
              <a:latin typeface="Cambria Math" panose="02040503050406030204" pitchFamily="18" charset="0"/>
            </a:endParaRPr>
          </a:p>
          <a:p>
            <a:pPr algn="ctr"/>
            <a:endParaRPr lang="sr-Cyrl-RS" sz="4000" b="1" dirty="0">
              <a:latin typeface="Cambria Math" panose="02040503050406030204" pitchFamily="18" charset="0"/>
            </a:endParaRPr>
          </a:p>
          <a:p>
            <a:pPr algn="ctr"/>
            <a:r>
              <a:rPr lang="sr-Cyrl-RS" sz="4000" b="1" dirty="0">
                <a:latin typeface="Cambria Math" panose="02040503050406030204" pitchFamily="18" charset="0"/>
              </a:rPr>
              <a:t>К = ?</a:t>
            </a:r>
            <a:endParaRPr lang="en-GB" sz="4000" b="1" dirty="0">
              <a:latin typeface="Cambria Math" panose="02040503050406030204" pitchFamily="18" charset="0"/>
            </a:endParaRP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5AA035BE-E5DE-D429-2394-542818BD01C7}"/>
              </a:ext>
            </a:extLst>
          </p:cNvPr>
          <p:cNvSpPr/>
          <p:nvPr/>
        </p:nvSpPr>
        <p:spPr>
          <a:xfrm>
            <a:off x="8313481" y="1318216"/>
            <a:ext cx="301020" cy="301020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6D5CE4DC-64B5-F889-07A2-70BD9DA78550}"/>
              </a:ext>
            </a:extLst>
          </p:cNvPr>
          <p:cNvSpPr/>
          <p:nvPr/>
        </p:nvSpPr>
        <p:spPr>
          <a:xfrm>
            <a:off x="9798015" y="1318216"/>
            <a:ext cx="301020" cy="3010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47334E6B-7D68-6276-F9F3-F73D789AB12C}"/>
              </a:ext>
            </a:extLst>
          </p:cNvPr>
          <p:cNvSpPr/>
          <p:nvPr/>
        </p:nvSpPr>
        <p:spPr>
          <a:xfrm>
            <a:off x="2279239" y="1318216"/>
            <a:ext cx="301020" cy="30102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C723C835-F3A8-0FD3-08E6-B19685A33887}"/>
              </a:ext>
            </a:extLst>
          </p:cNvPr>
          <p:cNvSpPr/>
          <p:nvPr/>
        </p:nvSpPr>
        <p:spPr>
          <a:xfrm>
            <a:off x="3763773" y="1318216"/>
            <a:ext cx="301020" cy="30102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84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C82488-B18C-A8E1-3B54-BC1BEEB4BA9F}"/>
              </a:ext>
            </a:extLst>
          </p:cNvPr>
          <p:cNvSpPr txBox="1"/>
          <p:nvPr/>
        </p:nvSpPr>
        <p:spPr>
          <a:xfrm>
            <a:off x="640080" y="446038"/>
            <a:ext cx="112166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Задаци:</a:t>
            </a:r>
          </a:p>
          <a:p>
            <a:endParaRPr lang="ru-RU" dirty="0"/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dirty="0"/>
              <a:t>Колико износи почетна концентрација N</a:t>
            </a:r>
            <a:r>
              <a:rPr lang="ru-RU" baseline="-25000" dirty="0"/>
              <a:t>2</a:t>
            </a:r>
            <a:r>
              <a:rPr lang="ru-RU" dirty="0"/>
              <a:t>O</a:t>
            </a:r>
            <a:r>
              <a:rPr lang="ru-RU" baseline="-25000" dirty="0"/>
              <a:t>4</a:t>
            </a:r>
            <a:r>
              <a:rPr lang="ru-RU" dirty="0"/>
              <a:t>(</a:t>
            </a:r>
            <a:r>
              <a:rPr lang="en-GB" dirty="0"/>
              <a:t>g) </a:t>
            </a:r>
            <a:r>
              <a:rPr lang="ru-RU" dirty="0"/>
              <a:t>ако се при одређеној температури у</a:t>
            </a:r>
            <a:r>
              <a:rPr lang="en-GB" dirty="0"/>
              <a:t> </a:t>
            </a:r>
            <a:r>
              <a:rPr lang="ru-RU" dirty="0"/>
              <a:t>суду запремине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1</a:t>
            </a:r>
            <a:r>
              <a:rPr lang="ru-RU" dirty="0"/>
              <a:t> dm</a:t>
            </a:r>
            <a:r>
              <a:rPr lang="ru-RU" baseline="30000" dirty="0"/>
              <a:t>3</a:t>
            </a:r>
            <a:r>
              <a:rPr lang="ru-RU" dirty="0"/>
              <a:t> у стању равнотеже</a:t>
            </a:r>
            <a:r>
              <a:rPr lang="en-GB" dirty="0"/>
              <a:t> </a:t>
            </a:r>
            <a:r>
              <a:rPr lang="ru-RU" dirty="0"/>
              <a:t>налази 0,</a:t>
            </a:r>
            <a:r>
              <a:rPr lang="en-GB" dirty="0"/>
              <a:t>362</a:t>
            </a:r>
            <a:r>
              <a:rPr lang="ru-RU" dirty="0"/>
              <a:t> mol N</a:t>
            </a:r>
            <a:r>
              <a:rPr lang="ru-RU" baseline="-25000" dirty="0"/>
              <a:t>2</a:t>
            </a:r>
            <a:r>
              <a:rPr lang="ru-RU" dirty="0"/>
              <a:t>О</a:t>
            </a:r>
            <a:r>
              <a:rPr lang="ru-RU" baseline="-25000" dirty="0"/>
              <a:t>4</a:t>
            </a:r>
            <a:r>
              <a:rPr lang="en-GB" dirty="0"/>
              <a:t>(g) </a:t>
            </a:r>
            <a:r>
              <a:rPr lang="ru-RU" dirty="0"/>
              <a:t>и 0,</a:t>
            </a:r>
            <a:r>
              <a:rPr lang="en-GB" dirty="0"/>
              <a:t>276</a:t>
            </a:r>
            <a:r>
              <a:rPr lang="ru-RU" dirty="0"/>
              <a:t> mol NО</a:t>
            </a:r>
            <a:r>
              <a:rPr lang="ru-RU" baseline="-25000" dirty="0"/>
              <a:t>2</a:t>
            </a:r>
            <a:r>
              <a:rPr lang="en-GB" dirty="0"/>
              <a:t>(g)</a:t>
            </a:r>
            <a:r>
              <a:rPr lang="ru-RU" dirty="0"/>
              <a:t>?</a:t>
            </a: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pPr algn="ctr"/>
            <a:r>
              <a:rPr lang="sr-Latn-RS" dirty="0">
                <a:latin typeface="Cambria Math" panose="02040503050406030204" pitchFamily="18" charset="0"/>
              </a:rPr>
              <a:t>N</a:t>
            </a:r>
            <a:r>
              <a:rPr lang="sr-Cyrl-RS" baseline="-25000" dirty="0">
                <a:latin typeface="Cambria Math" panose="02040503050406030204" pitchFamily="18" charset="0"/>
              </a:rPr>
              <a:t>2</a:t>
            </a:r>
            <a:r>
              <a:rPr lang="en-GB" dirty="0">
                <a:latin typeface="Cambria Math" panose="02040503050406030204" pitchFamily="18" charset="0"/>
              </a:rPr>
              <a:t>O</a:t>
            </a:r>
            <a:r>
              <a:rPr lang="en-GB" baseline="-25000" dirty="0">
                <a:latin typeface="Cambria Math" panose="02040503050406030204" pitchFamily="18" charset="0"/>
              </a:rPr>
              <a:t>4</a:t>
            </a:r>
            <a:r>
              <a:rPr lang="sr-Cyrl-RS" baseline="-25000" dirty="0">
                <a:latin typeface="Cambria Math" panose="02040503050406030204" pitchFamily="18" charset="0"/>
              </a:rPr>
              <a:t> </a:t>
            </a:r>
            <a:r>
              <a:rPr lang="sr-Latn-RS" dirty="0">
                <a:latin typeface="Cambria Math" panose="02040503050406030204" pitchFamily="18" charset="0"/>
              </a:rPr>
              <a:t>g)</a:t>
            </a:r>
            <a:r>
              <a:rPr lang="sr-Cyrl-RS" dirty="0">
                <a:latin typeface="Cambria Math" panose="02040503050406030204" pitchFamily="18" charset="0"/>
              </a:rPr>
              <a:t>  </a:t>
            </a:r>
            <a:r>
              <a:rPr lang="en-GB" dirty="0">
                <a:latin typeface="Cambria Math" panose="02040503050406030204" pitchFamily="18" charset="0"/>
              </a:rPr>
              <a:t>⇌</a:t>
            </a:r>
            <a:r>
              <a:rPr lang="sr-Cyrl-RS" dirty="0">
                <a:latin typeface="Cambria Math" panose="02040503050406030204" pitchFamily="18" charset="0"/>
              </a:rPr>
              <a:t> 2</a:t>
            </a:r>
            <a:r>
              <a:rPr lang="sr-Latn-RS" dirty="0">
                <a:latin typeface="Cambria Math" panose="02040503050406030204" pitchFamily="18" charset="0"/>
              </a:rPr>
              <a:t>NO</a:t>
            </a:r>
            <a:r>
              <a:rPr lang="sr-Cyrl-RS" baseline="-25000" dirty="0">
                <a:latin typeface="Cambria Math" panose="02040503050406030204" pitchFamily="18" charset="0"/>
              </a:rPr>
              <a:t>2</a:t>
            </a:r>
            <a:r>
              <a:rPr lang="sr-Latn-RS" dirty="0">
                <a:latin typeface="Cambria Math" panose="02040503050406030204" pitchFamily="18" charset="0"/>
              </a:rPr>
              <a:t>(g)</a:t>
            </a:r>
            <a:endParaRPr lang="en-GB" dirty="0"/>
          </a:p>
          <a:p>
            <a:pPr marL="342900" indent="-342900">
              <a:buAutoNum type="arabicPeriod"/>
            </a:pPr>
            <a:endParaRPr lang="en-GB" dirty="0"/>
          </a:p>
          <a:p>
            <a:pPr marL="342900" indent="-342900">
              <a:buFont typeface="+mj-lt"/>
              <a:buAutoNum type="arabicPeriod" startAt="2"/>
            </a:pPr>
            <a:r>
              <a:rPr lang="ru-RU" dirty="0"/>
              <a:t>Koлико износе равнотежне концентрације водоника, јода и јодоводоника уколико су почетне концентрације јода и водоника једнаке и износе 0,01 mol/dm</a:t>
            </a:r>
            <a:r>
              <a:rPr lang="ru-RU" baseline="30000" dirty="0"/>
              <a:t>3</a:t>
            </a:r>
            <a:r>
              <a:rPr lang="ru-RU" dirty="0"/>
              <a:t>, a константа равнотеже реакције има вредност 1? </a:t>
            </a:r>
            <a:endParaRPr lang="en-GB" dirty="0"/>
          </a:p>
          <a:p>
            <a:pPr marL="342900" indent="-342900">
              <a:buAutoNum type="arabicPeriod" startAt="2"/>
            </a:pPr>
            <a:endParaRPr lang="en-GB" dirty="0"/>
          </a:p>
          <a:p>
            <a:pPr algn="ctr"/>
            <a:r>
              <a:rPr lang="en-GB" dirty="0">
                <a:latin typeface="Cambria Math" panose="02040503050406030204" pitchFamily="18" charset="0"/>
              </a:rPr>
              <a:t>H</a:t>
            </a:r>
            <a:r>
              <a:rPr lang="en-GB" baseline="-25000" dirty="0">
                <a:latin typeface="Cambria Math" panose="02040503050406030204" pitchFamily="18" charset="0"/>
              </a:rPr>
              <a:t>2</a:t>
            </a:r>
            <a:r>
              <a:rPr lang="sr-Cyrl-RS" baseline="-25000" dirty="0">
                <a:latin typeface="Cambria Math" panose="02040503050406030204" pitchFamily="18" charset="0"/>
              </a:rPr>
              <a:t> </a:t>
            </a:r>
            <a:r>
              <a:rPr lang="en-GB" dirty="0">
                <a:latin typeface="Cambria Math" panose="02040503050406030204" pitchFamily="18" charset="0"/>
              </a:rPr>
              <a:t>(</a:t>
            </a:r>
            <a:r>
              <a:rPr lang="sr-Latn-RS" dirty="0">
                <a:latin typeface="Cambria Math" panose="02040503050406030204" pitchFamily="18" charset="0"/>
              </a:rPr>
              <a:t>g)</a:t>
            </a:r>
            <a:r>
              <a:rPr lang="en-GB" dirty="0">
                <a:latin typeface="Cambria Math" panose="02040503050406030204" pitchFamily="18" charset="0"/>
              </a:rPr>
              <a:t>  + I</a:t>
            </a:r>
            <a:r>
              <a:rPr lang="en-GB" baseline="-25000" dirty="0">
                <a:latin typeface="Cambria Math" panose="02040503050406030204" pitchFamily="18" charset="0"/>
              </a:rPr>
              <a:t>2</a:t>
            </a:r>
            <a:r>
              <a:rPr lang="en-GB" dirty="0">
                <a:latin typeface="Cambria Math" panose="02040503050406030204" pitchFamily="18" charset="0"/>
              </a:rPr>
              <a:t>(</a:t>
            </a:r>
            <a:r>
              <a:rPr lang="sr-Latn-RS" dirty="0">
                <a:latin typeface="Cambria Math" panose="02040503050406030204" pitchFamily="18" charset="0"/>
              </a:rPr>
              <a:t>g)</a:t>
            </a:r>
            <a:r>
              <a:rPr lang="sr-Cyrl-RS" dirty="0">
                <a:latin typeface="Cambria Math" panose="02040503050406030204" pitchFamily="18" charset="0"/>
              </a:rPr>
              <a:t>  </a:t>
            </a:r>
            <a:r>
              <a:rPr lang="en-GB" dirty="0">
                <a:latin typeface="Cambria Math" panose="02040503050406030204" pitchFamily="18" charset="0"/>
              </a:rPr>
              <a:t>⇌</a:t>
            </a:r>
            <a:r>
              <a:rPr lang="sr-Cyrl-RS" dirty="0">
                <a:latin typeface="Cambria Math" panose="02040503050406030204" pitchFamily="18" charset="0"/>
              </a:rPr>
              <a:t>  2</a:t>
            </a:r>
            <a:r>
              <a:rPr lang="en-GB" dirty="0">
                <a:latin typeface="Cambria Math" panose="02040503050406030204" pitchFamily="18" charset="0"/>
              </a:rPr>
              <a:t>HI</a:t>
            </a:r>
            <a:r>
              <a:rPr lang="sr-Latn-RS" dirty="0">
                <a:latin typeface="Cambria Math" panose="02040503050406030204" pitchFamily="18" charset="0"/>
              </a:rPr>
              <a:t>(g)</a:t>
            </a:r>
            <a:endParaRPr lang="sr-Cyrl-RS" dirty="0">
              <a:latin typeface="Cambria Math" panose="02040503050406030204" pitchFamily="18" charset="0"/>
            </a:endParaRPr>
          </a:p>
          <a:p>
            <a:pPr algn="ctr"/>
            <a:endParaRPr lang="en-GB" dirty="0">
              <a:latin typeface="Cambria Math" panose="02040503050406030204" pitchFamily="18" charset="0"/>
            </a:endParaRPr>
          </a:p>
          <a:p>
            <a:pPr marL="342900" indent="-342900">
              <a:buFont typeface="+mj-lt"/>
              <a:buAutoNum type="arabicPeriod" startAt="3"/>
            </a:pPr>
            <a:r>
              <a:rPr lang="sr-Cyrl-RS" dirty="0"/>
              <a:t>На почетку реакције у суду запремине 1 </a:t>
            </a:r>
            <a:r>
              <a:rPr lang="en-GB" dirty="0"/>
              <a:t>dm</a:t>
            </a:r>
            <a:r>
              <a:rPr lang="en-GB" baseline="30000" dirty="0"/>
              <a:t>3</a:t>
            </a:r>
            <a:r>
              <a:rPr lang="sr-Cyrl-RS" dirty="0"/>
              <a:t>, на одређеној температури, било је присутно 0,02 </a:t>
            </a:r>
            <a:r>
              <a:rPr lang="en-GB" dirty="0"/>
              <a:t>mol HI. A</a:t>
            </a:r>
            <a:r>
              <a:rPr lang="sr-Cyrl-RS" dirty="0"/>
              <a:t>ко је у стању равнотеже присутно 0,005 </a:t>
            </a:r>
            <a:r>
              <a:rPr lang="en-GB" dirty="0"/>
              <a:t>mol </a:t>
            </a:r>
            <a:r>
              <a:rPr lang="sr-Cyrl-RS" dirty="0"/>
              <a:t>молекула водоника, колика је константа равнотеже описане реакције?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  <a:p>
            <a:pPr algn="ctr"/>
            <a:r>
              <a:rPr lang="sr-Cyrl-RS" dirty="0">
                <a:latin typeface="Cambria Math" panose="02040503050406030204" pitchFamily="18" charset="0"/>
              </a:rPr>
              <a:t>2</a:t>
            </a:r>
            <a:r>
              <a:rPr lang="en-GB" dirty="0">
                <a:latin typeface="Cambria Math" panose="02040503050406030204" pitchFamily="18" charset="0"/>
              </a:rPr>
              <a:t>HI</a:t>
            </a:r>
            <a:r>
              <a:rPr lang="sr-Latn-RS" dirty="0">
                <a:latin typeface="Cambria Math" panose="02040503050406030204" pitchFamily="18" charset="0"/>
              </a:rPr>
              <a:t>(g) </a:t>
            </a:r>
            <a:r>
              <a:rPr lang="sr-Cyrl-RS" dirty="0">
                <a:latin typeface="Cambria Math" panose="02040503050406030204" pitchFamily="18" charset="0"/>
              </a:rPr>
              <a:t> </a:t>
            </a:r>
            <a:r>
              <a:rPr lang="en-GB" dirty="0">
                <a:latin typeface="Cambria Math" panose="02040503050406030204" pitchFamily="18" charset="0"/>
              </a:rPr>
              <a:t>⇌</a:t>
            </a:r>
            <a:r>
              <a:rPr lang="sr-Cyrl-RS" dirty="0">
                <a:latin typeface="Cambria Math" panose="02040503050406030204" pitchFamily="18" charset="0"/>
              </a:rPr>
              <a:t>  </a:t>
            </a:r>
            <a:r>
              <a:rPr lang="en-GB" dirty="0">
                <a:latin typeface="Cambria Math" panose="02040503050406030204" pitchFamily="18" charset="0"/>
              </a:rPr>
              <a:t>H</a:t>
            </a:r>
            <a:r>
              <a:rPr lang="en-GB" baseline="-25000" dirty="0">
                <a:latin typeface="Cambria Math" panose="02040503050406030204" pitchFamily="18" charset="0"/>
              </a:rPr>
              <a:t>2</a:t>
            </a:r>
            <a:r>
              <a:rPr lang="sr-Cyrl-RS" baseline="-25000" dirty="0">
                <a:latin typeface="Cambria Math" panose="02040503050406030204" pitchFamily="18" charset="0"/>
              </a:rPr>
              <a:t> </a:t>
            </a:r>
            <a:r>
              <a:rPr lang="en-GB" dirty="0">
                <a:latin typeface="Cambria Math" panose="02040503050406030204" pitchFamily="18" charset="0"/>
              </a:rPr>
              <a:t>(</a:t>
            </a:r>
            <a:r>
              <a:rPr lang="sr-Latn-RS" dirty="0">
                <a:latin typeface="Cambria Math" panose="02040503050406030204" pitchFamily="18" charset="0"/>
              </a:rPr>
              <a:t>g)</a:t>
            </a:r>
            <a:r>
              <a:rPr lang="en-GB" dirty="0">
                <a:latin typeface="Cambria Math" panose="02040503050406030204" pitchFamily="18" charset="0"/>
              </a:rPr>
              <a:t>  + I</a:t>
            </a:r>
            <a:r>
              <a:rPr lang="en-GB" baseline="-25000" dirty="0">
                <a:latin typeface="Cambria Math" panose="02040503050406030204" pitchFamily="18" charset="0"/>
              </a:rPr>
              <a:t>2</a:t>
            </a:r>
            <a:r>
              <a:rPr lang="en-GB" dirty="0">
                <a:latin typeface="Cambria Math" panose="02040503050406030204" pitchFamily="18" charset="0"/>
              </a:rPr>
              <a:t>(</a:t>
            </a:r>
            <a:r>
              <a:rPr lang="sr-Latn-RS" dirty="0">
                <a:latin typeface="Cambria Math" panose="02040503050406030204" pitchFamily="18" charset="0"/>
              </a:rPr>
              <a:t>g)</a:t>
            </a:r>
            <a:r>
              <a:rPr lang="sr-Cyrl-RS" dirty="0">
                <a:latin typeface="Cambria Math" panose="02040503050406030204" pitchFamily="18" charset="0"/>
              </a:rPr>
              <a:t> 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495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7DDF9D-7480-7728-9872-D978B51A8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1D59571-CFE6-01BB-9A36-CF52DD5F99A7}"/>
              </a:ext>
            </a:extLst>
          </p:cNvPr>
          <p:cNvSpPr/>
          <p:nvPr/>
        </p:nvSpPr>
        <p:spPr>
          <a:xfrm>
            <a:off x="7642955" y="1414"/>
            <a:ext cx="6621779" cy="190552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413271D-2EDF-9EC0-5C39-128E2F804626}"/>
              </a:ext>
            </a:extLst>
          </p:cNvPr>
          <p:cNvSpPr/>
          <p:nvPr/>
        </p:nvSpPr>
        <p:spPr>
          <a:xfrm>
            <a:off x="655320" y="1414"/>
            <a:ext cx="6621780" cy="190552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</a:t>
            </a:r>
            <a:endParaRPr lang="en-GB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A50585C-5054-0B19-2E96-01CC46B540BB}"/>
              </a:ext>
            </a:extLst>
          </p:cNvPr>
          <p:cNvSpPr/>
          <p:nvPr/>
        </p:nvSpPr>
        <p:spPr>
          <a:xfrm>
            <a:off x="7620048" y="2163738"/>
            <a:ext cx="6621778" cy="190552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6BCAF6B-B2F3-BE29-7183-F24B5FCB5CAD}"/>
              </a:ext>
            </a:extLst>
          </p:cNvPr>
          <p:cNvSpPr/>
          <p:nvPr/>
        </p:nvSpPr>
        <p:spPr>
          <a:xfrm>
            <a:off x="655317" y="2163738"/>
            <a:ext cx="6621780" cy="1905521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603953-5CD4-83D0-3ACD-0F5E80005053}"/>
              </a:ext>
            </a:extLst>
          </p:cNvPr>
          <p:cNvSpPr txBox="1"/>
          <p:nvPr/>
        </p:nvSpPr>
        <p:spPr>
          <a:xfrm>
            <a:off x="815340" y="119807"/>
            <a:ext cx="6621780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/>
              <a:t>Који је тачан наставак тврдње.</a:t>
            </a:r>
          </a:p>
          <a:p>
            <a:r>
              <a:rPr lang="ru-RU" b="1" dirty="0"/>
              <a:t>Када систем достигне хемијску равнотежу…</a:t>
            </a:r>
          </a:p>
          <a:p>
            <a:endParaRPr lang="ru-RU" sz="1100" b="1" dirty="0"/>
          </a:p>
          <a:p>
            <a:r>
              <a:rPr lang="ru-RU" b="1" dirty="0"/>
              <a:t>А)</a:t>
            </a:r>
            <a:r>
              <a:rPr lang="ru-RU" dirty="0"/>
              <a:t> Реакције престају.</a:t>
            </a:r>
            <a:br>
              <a:rPr lang="ru-RU" dirty="0"/>
            </a:br>
            <a:endParaRPr lang="ru-RU" dirty="0"/>
          </a:p>
          <a:p>
            <a:r>
              <a:rPr lang="ru-RU" b="1" dirty="0"/>
              <a:t>Б)</a:t>
            </a:r>
            <a:r>
              <a:rPr lang="ru-RU" dirty="0"/>
              <a:t> Реакције се настављају, али једнаким брзинама у оба смера.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3EE79-19E9-7838-B3FC-066B1C8CA9B3}"/>
              </a:ext>
            </a:extLst>
          </p:cNvPr>
          <p:cNvSpPr txBox="1"/>
          <p:nvPr/>
        </p:nvSpPr>
        <p:spPr>
          <a:xfrm>
            <a:off x="7802976" y="119807"/>
            <a:ext cx="66217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2.   Који је тачан наставак тврдње.</a:t>
            </a:r>
          </a:p>
          <a:p>
            <a:r>
              <a:rPr lang="ru-RU" b="1" dirty="0"/>
              <a:t>У хемијској равнотежи концентрације учесника реакције су…</a:t>
            </a:r>
          </a:p>
          <a:p>
            <a:endParaRPr lang="ru-RU" sz="1200" b="1" dirty="0"/>
          </a:p>
          <a:p>
            <a:r>
              <a:rPr lang="ru-RU" b="1" dirty="0"/>
              <a:t>А)</a:t>
            </a:r>
            <a:r>
              <a:rPr lang="ru-RU" dirty="0"/>
              <a:t> увек једнаке.</a:t>
            </a:r>
            <a:br>
              <a:rPr lang="ru-RU" dirty="0"/>
            </a:br>
            <a:endParaRPr lang="ru-RU" dirty="0"/>
          </a:p>
          <a:p>
            <a:r>
              <a:rPr lang="ru-RU" b="1" dirty="0"/>
              <a:t>Б)</a:t>
            </a:r>
            <a:r>
              <a:rPr lang="ru-RU" dirty="0"/>
              <a:t> константне су, али не морају бити једнаке.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6AB152-D7D0-9453-05B2-8AC441A6FAE6}"/>
              </a:ext>
            </a:extLst>
          </p:cNvPr>
          <p:cNvSpPr txBox="1"/>
          <p:nvPr/>
        </p:nvSpPr>
        <p:spPr>
          <a:xfrm>
            <a:off x="838245" y="2326973"/>
            <a:ext cx="66217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3.   Да ли се после успостављања хемијске равнотеже</a:t>
            </a:r>
            <a:br>
              <a:rPr lang="ru-RU" b="1" dirty="0"/>
            </a:br>
            <a:r>
              <a:rPr lang="ru-RU" b="1" dirty="0"/>
              <a:t>реакције (повратна и директна) завршавају?</a:t>
            </a:r>
          </a:p>
          <a:p>
            <a:endParaRPr lang="ru-RU" sz="1100" b="1" dirty="0"/>
          </a:p>
          <a:p>
            <a:r>
              <a:rPr lang="ru-RU" b="1" dirty="0"/>
              <a:t>А)</a:t>
            </a:r>
            <a:r>
              <a:rPr lang="ru-RU" dirty="0"/>
              <a:t> Не, реакције се и даље дешавају, али једнаким брзинама.</a:t>
            </a:r>
            <a:br>
              <a:rPr lang="ru-RU" dirty="0"/>
            </a:br>
            <a:endParaRPr lang="ru-RU" dirty="0"/>
          </a:p>
          <a:p>
            <a:r>
              <a:rPr lang="ru-RU" b="1" dirty="0"/>
              <a:t>Б)</a:t>
            </a:r>
            <a:r>
              <a:rPr lang="ru-RU" dirty="0"/>
              <a:t> Да, после успостављања равнотеже обе реакције стају.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04AA4D-9A00-457D-8087-354D6FB6FB4D}"/>
              </a:ext>
            </a:extLst>
          </p:cNvPr>
          <p:cNvSpPr txBox="1"/>
          <p:nvPr/>
        </p:nvSpPr>
        <p:spPr>
          <a:xfrm>
            <a:off x="7802976" y="2314933"/>
            <a:ext cx="662178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4"/>
            </a:pPr>
            <a:r>
              <a:rPr lang="ru-RU" b="1" dirty="0"/>
              <a:t>У којој врсти система се може успоставити хемијска равнотежа?</a:t>
            </a:r>
          </a:p>
          <a:p>
            <a:endParaRPr lang="ru-RU" sz="900" b="1" dirty="0"/>
          </a:p>
          <a:p>
            <a:r>
              <a:rPr lang="ru-RU" b="1" dirty="0"/>
              <a:t>А)</a:t>
            </a:r>
            <a:r>
              <a:rPr lang="ru-RU" dirty="0"/>
              <a:t> У отвореним системима.</a:t>
            </a:r>
          </a:p>
          <a:p>
            <a:endParaRPr lang="ru-RU" dirty="0"/>
          </a:p>
          <a:p>
            <a:r>
              <a:rPr lang="ru-RU" b="1" dirty="0"/>
              <a:t>Б)</a:t>
            </a:r>
            <a:r>
              <a:rPr lang="ru-RU" dirty="0"/>
              <a:t> У затвореним системима.</a:t>
            </a:r>
            <a:endParaRPr lang="en-GB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F4A30CD-F3C9-60EB-2C4D-27AC1D4F6D24}"/>
              </a:ext>
            </a:extLst>
          </p:cNvPr>
          <p:cNvSpPr/>
          <p:nvPr/>
        </p:nvSpPr>
        <p:spPr>
          <a:xfrm>
            <a:off x="7642954" y="4209782"/>
            <a:ext cx="6621779" cy="2364638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9780641B-B82C-FD0C-9B81-03CE8B6187E3}"/>
              </a:ext>
            </a:extLst>
          </p:cNvPr>
          <p:cNvSpPr/>
          <p:nvPr/>
        </p:nvSpPr>
        <p:spPr>
          <a:xfrm>
            <a:off x="678225" y="4291443"/>
            <a:ext cx="6621780" cy="2282977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CB711E-E173-6FDA-98A6-E54972245FD6}"/>
                  </a:ext>
                </a:extLst>
              </p:cNvPr>
              <p:cNvSpPr txBox="1"/>
              <p:nvPr/>
            </p:nvSpPr>
            <p:spPr>
              <a:xfrm>
                <a:off x="838246" y="4454678"/>
                <a:ext cx="6621780" cy="20056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AutoNum type="arabicPeriod" startAt="5"/>
                </a:pPr>
                <a:r>
                  <a:rPr lang="ru-RU" b="1" dirty="0"/>
                  <a:t>Који је израз за константу равнотеже хемијске реакције</a:t>
                </a:r>
                <a:r>
                  <a:rPr lang="en-GB" b="1" dirty="0"/>
                  <a:t/>
                </a:r>
                <a:br>
                  <a:rPr lang="en-GB" b="1" dirty="0"/>
                </a:br>
                <a:r>
                  <a:rPr lang="ru-RU" b="1" dirty="0"/>
                  <a:t>А(</a:t>
                </a:r>
                <a:r>
                  <a:rPr lang="en-GB" b="1" dirty="0"/>
                  <a:t>g) ⇌ B(g) </a:t>
                </a:r>
                <a:r>
                  <a:rPr lang="ru-RU" b="1" dirty="0"/>
                  <a:t>тачан?</a:t>
                </a:r>
              </a:p>
              <a:p>
                <a:pPr marL="342900" indent="-342900">
                  <a:buAutoNum type="arabicPeriod" startAt="5"/>
                </a:pPr>
                <a:endParaRPr lang="ru-RU" sz="1050" b="1" dirty="0"/>
              </a:p>
              <a:p>
                <a:r>
                  <a:rPr lang="ru-RU" b="1" dirty="0"/>
                  <a:t>А)</a:t>
                </a:r>
                <a:r>
                  <a:rPr lang="ru-RU" dirty="0"/>
                  <a:t> </a:t>
                </a:r>
                <a:r>
                  <a:rPr lang="ru-RU" i="1" dirty="0"/>
                  <a:t>К 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d>
                          <m:d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d>
                          <m:d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den>
                    </m:f>
                  </m:oMath>
                </a14:m>
                <a:r>
                  <a:rPr lang="ru-RU" dirty="0"/>
                  <a:t/>
                </a:r>
                <a:br>
                  <a:rPr lang="ru-RU" dirty="0"/>
                </a:br>
                <a:endParaRPr lang="ru-RU" dirty="0"/>
              </a:p>
              <a:p>
                <a:r>
                  <a:rPr lang="ru-RU" b="1" dirty="0"/>
                  <a:t>Б)</a:t>
                </a:r>
                <a:r>
                  <a:rPr lang="en-GB" b="1" dirty="0"/>
                  <a:t> </a:t>
                </a:r>
                <a:r>
                  <a:rPr lang="ru-RU" i="1" dirty="0"/>
                  <a:t>К 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d>
                          <m:d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r>
                          <a:rPr lang="en-GB" i="1">
                            <a:latin typeface="Cambria Math" panose="02040503050406030204" pitchFamily="18" charset="0"/>
                          </a:rPr>
                          <m:t>]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d>
                          <m:d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</m:d>
                        <m:r>
                          <a:rPr lang="en-GB" i="1">
                            <a:latin typeface="Cambria Math" panose="020405030504060302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CB711E-E173-6FDA-98A6-E54972245F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46" y="4454678"/>
                <a:ext cx="6621780" cy="2005677"/>
              </a:xfrm>
              <a:prstGeom prst="rect">
                <a:avLst/>
              </a:prstGeom>
              <a:blipFill>
                <a:blip r:embed="rId2"/>
                <a:stretch>
                  <a:fillRect l="-829" t="-18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D5A3D288-60B3-3103-5C5A-321B23A2666E}"/>
              </a:ext>
            </a:extLst>
          </p:cNvPr>
          <p:cNvSpPr txBox="1"/>
          <p:nvPr/>
        </p:nvSpPr>
        <p:spPr>
          <a:xfrm>
            <a:off x="7825884" y="4345260"/>
            <a:ext cx="6621780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6</a:t>
            </a:r>
            <a:r>
              <a:rPr lang="ru-RU" b="1" dirty="0"/>
              <a:t>.   Одабери тачан наставак тврдње.</a:t>
            </a:r>
            <a:br>
              <a:rPr lang="ru-RU" b="1" dirty="0"/>
            </a:br>
            <a:r>
              <a:rPr lang="en-GB" b="1" dirty="0"/>
              <a:t>A</a:t>
            </a:r>
            <a:r>
              <a:rPr lang="sr-Cyrl-RS" b="1" dirty="0"/>
              <a:t>ко за хемијску реакцију </a:t>
            </a:r>
            <a:r>
              <a:rPr lang="ru-RU" b="1" dirty="0"/>
              <a:t>А(</a:t>
            </a:r>
            <a:r>
              <a:rPr lang="en-GB" b="1" dirty="0"/>
              <a:t>g) ⇌ B(g)</a:t>
            </a:r>
            <a:r>
              <a:rPr lang="sr-Cyrl-RS" b="1" dirty="0"/>
              <a:t> константа равнотеже</a:t>
            </a:r>
            <a:br>
              <a:rPr lang="sr-Cyrl-RS" b="1" dirty="0"/>
            </a:br>
            <a:r>
              <a:rPr lang="sr-Cyrl-RS" b="1" dirty="0"/>
              <a:t>при одређеним условима има вредност 0,5, то значи да...</a:t>
            </a:r>
            <a:endParaRPr lang="ru-RU" b="1" dirty="0"/>
          </a:p>
          <a:p>
            <a:endParaRPr lang="ru-RU" sz="1100" b="1" dirty="0"/>
          </a:p>
          <a:p>
            <a:r>
              <a:rPr lang="ru-RU" b="1" dirty="0"/>
              <a:t>А)</a:t>
            </a:r>
            <a:r>
              <a:rPr lang="ru-RU" dirty="0"/>
              <a:t> је у стању равнотеже присутно више честица А него В.</a:t>
            </a:r>
            <a:br>
              <a:rPr lang="ru-RU" dirty="0"/>
            </a:br>
            <a:endParaRPr lang="ru-RU" dirty="0"/>
          </a:p>
          <a:p>
            <a:r>
              <a:rPr lang="ru-RU" b="1" dirty="0"/>
              <a:t>Б)</a:t>
            </a:r>
            <a:r>
              <a:rPr lang="ru-RU" dirty="0"/>
              <a:t> је у стању равнотеже присутан једнак број честица А и В.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6606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5A5C11-07B8-D44B-D543-597B6F299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A2D3C0-9EF0-4980-13D7-3D513A73D9E6}"/>
              </a:ext>
            </a:extLst>
          </p:cNvPr>
          <p:cNvSpPr txBox="1"/>
          <p:nvPr/>
        </p:nvSpPr>
        <p:spPr>
          <a:xfrm>
            <a:off x="640080" y="446038"/>
            <a:ext cx="93720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/>
              <a:t>Домаћи рад</a:t>
            </a:r>
            <a:endParaRPr lang="en-GB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1DE70A-33DF-BB12-5347-0445F0115506}"/>
              </a:ext>
            </a:extLst>
          </p:cNvPr>
          <p:cNvSpPr txBox="1"/>
          <p:nvPr/>
        </p:nvSpPr>
        <p:spPr>
          <a:xfrm>
            <a:off x="741680" y="983809"/>
            <a:ext cx="11281844" cy="56323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endParaRPr lang="sr-Latn-RS" dirty="0"/>
          </a:p>
          <a:p>
            <a:r>
              <a:rPr lang="sr-Cyrl-CS" dirty="0"/>
              <a:t>1. Напиши израз за константу равнотеже реакције:</a:t>
            </a:r>
          </a:p>
          <a:p>
            <a:pPr marL="268288"/>
            <a:r>
              <a:rPr lang="sr-Cyrl-CS" dirty="0"/>
              <a:t>а) 3</a:t>
            </a:r>
            <a:r>
              <a:rPr lang="en-GB" dirty="0"/>
              <a:t>H</a:t>
            </a:r>
            <a:r>
              <a:rPr lang="en-GB" baseline="-25000" dirty="0"/>
              <a:t>2</a:t>
            </a:r>
            <a:r>
              <a:rPr lang="en-GB" dirty="0"/>
              <a:t>(g) + N</a:t>
            </a:r>
            <a:r>
              <a:rPr lang="en-GB" baseline="-25000" dirty="0"/>
              <a:t>2</a:t>
            </a:r>
            <a:r>
              <a:rPr lang="en-GB" dirty="0"/>
              <a:t>(g) </a:t>
            </a:r>
            <a:r>
              <a:rPr lang="en-GB" b="1" dirty="0"/>
              <a:t>⇌ </a:t>
            </a:r>
            <a:r>
              <a:rPr lang="en-GB" dirty="0"/>
              <a:t>2NH</a:t>
            </a:r>
            <a:r>
              <a:rPr lang="en-GB" baseline="-25000" dirty="0"/>
              <a:t>3</a:t>
            </a:r>
            <a:r>
              <a:rPr lang="en-GB" dirty="0"/>
              <a:t>(g), </a:t>
            </a:r>
            <a:r>
              <a:rPr lang="sr-Cyrl-RS" dirty="0"/>
              <a:t/>
            </a:r>
            <a:br>
              <a:rPr lang="sr-Cyrl-RS" dirty="0"/>
            </a:br>
            <a:r>
              <a:rPr lang="sr-Cyrl-CS" dirty="0"/>
              <a:t>б) </a:t>
            </a:r>
            <a:r>
              <a:rPr lang="en-GB" dirty="0"/>
              <a:t>Cu(</a:t>
            </a:r>
            <a:r>
              <a:rPr lang="en-GB" dirty="0" err="1"/>
              <a:t>aq</a:t>
            </a:r>
            <a:r>
              <a:rPr lang="en-GB" dirty="0"/>
              <a:t>) + 2Ag</a:t>
            </a:r>
            <a:r>
              <a:rPr lang="en-GB" baseline="30000" dirty="0"/>
              <a:t>+</a:t>
            </a:r>
            <a:r>
              <a:rPr lang="en-GB" dirty="0"/>
              <a:t>(</a:t>
            </a:r>
            <a:r>
              <a:rPr lang="en-GB" dirty="0" err="1"/>
              <a:t>aq</a:t>
            </a:r>
            <a:r>
              <a:rPr lang="en-GB" dirty="0"/>
              <a:t>) </a:t>
            </a:r>
            <a:r>
              <a:rPr lang="en-GB" b="1" dirty="0"/>
              <a:t>⇌ </a:t>
            </a:r>
            <a:r>
              <a:rPr lang="en-GB" dirty="0"/>
              <a:t>Cu</a:t>
            </a:r>
            <a:r>
              <a:rPr lang="en-GB" baseline="30000" dirty="0"/>
              <a:t>2+</a:t>
            </a:r>
            <a:r>
              <a:rPr lang="en-GB" dirty="0"/>
              <a:t>(</a:t>
            </a:r>
            <a:r>
              <a:rPr lang="en-GB" dirty="0" err="1"/>
              <a:t>aq</a:t>
            </a:r>
            <a:r>
              <a:rPr lang="en-GB" dirty="0"/>
              <a:t>)   +   2Ag(s).</a:t>
            </a:r>
          </a:p>
          <a:p>
            <a:endParaRPr lang="en-GB" dirty="0"/>
          </a:p>
          <a:p>
            <a:r>
              <a:rPr lang="en-GB" dirty="0"/>
              <a:t>2. </a:t>
            </a:r>
            <a:r>
              <a:rPr lang="sr-Cyrl-RS" dirty="0"/>
              <a:t>Израчунај почетну концентрацију супстанце А.</a:t>
            </a:r>
          </a:p>
          <a:p>
            <a:pPr algn="ctr"/>
            <a:r>
              <a:rPr lang="sr-Cyrl-CS" dirty="0"/>
              <a:t>2</a:t>
            </a:r>
            <a:r>
              <a:rPr lang="en-GB" dirty="0"/>
              <a:t>A(g)⇌B(g)</a:t>
            </a:r>
            <a:endParaRPr lang="sr-Cyrl-RS" dirty="0"/>
          </a:p>
          <a:p>
            <a:r>
              <a:rPr lang="sr-Cyrl-RS" dirty="0"/>
              <a:t>Познато је да константа равнотеже на датој температури има вредност 4,0 и да равнотежне концентрације учесника реакције имају следеће вредности:</a:t>
            </a:r>
            <a:br>
              <a:rPr lang="sr-Cyrl-RS" dirty="0"/>
            </a:br>
            <a:r>
              <a:rPr lang="en-GB" dirty="0"/>
              <a:t>[𝐴]</a:t>
            </a:r>
            <a:r>
              <a:rPr lang="sr-Cyrl-RS" dirty="0"/>
              <a:t> </a:t>
            </a:r>
            <a:r>
              <a:rPr lang="sr-Cyrl-CS" dirty="0"/>
              <a:t>=0,20 </a:t>
            </a:r>
            <a:r>
              <a:rPr lang="en-GB" dirty="0"/>
              <a:t>mol</a:t>
            </a:r>
            <a:r>
              <a:rPr lang="sr-Cyrl-RS" dirty="0"/>
              <a:t>/</a:t>
            </a:r>
            <a:r>
              <a:rPr lang="en-GB" dirty="0"/>
              <a:t>dm</a:t>
            </a:r>
            <a:r>
              <a:rPr lang="en-GB" baseline="30000" dirty="0"/>
              <a:t>3</a:t>
            </a:r>
            <a:r>
              <a:rPr lang="sr-Cyrl-RS" baseline="30000" dirty="0"/>
              <a:t> </a:t>
            </a:r>
            <a:r>
              <a:rPr lang="sr-Cyrl-RS" dirty="0"/>
              <a:t>и </a:t>
            </a:r>
            <a:r>
              <a:rPr lang="en-GB" dirty="0"/>
              <a:t>[B]</a:t>
            </a:r>
            <a:r>
              <a:rPr lang="sr-Cyrl-RS" dirty="0"/>
              <a:t> </a:t>
            </a:r>
            <a:r>
              <a:rPr lang="sr-Cyrl-CS" dirty="0"/>
              <a:t>​= 0,40 </a:t>
            </a:r>
            <a:r>
              <a:rPr lang="en-GB" dirty="0"/>
              <a:t>mol</a:t>
            </a:r>
            <a:r>
              <a:rPr lang="sr-Cyrl-RS" dirty="0"/>
              <a:t>/</a:t>
            </a:r>
            <a:r>
              <a:rPr lang="en-GB" dirty="0"/>
              <a:t>dm</a:t>
            </a:r>
            <a:r>
              <a:rPr lang="en-GB" baseline="30000" dirty="0"/>
              <a:t>3</a:t>
            </a:r>
            <a:r>
              <a:rPr lang="sr-Cyrl-CS" dirty="0"/>
              <a:t>.</a:t>
            </a:r>
          </a:p>
          <a:p>
            <a:endParaRPr lang="sr-Cyrl-CS" dirty="0"/>
          </a:p>
          <a:p>
            <a:r>
              <a:rPr lang="sr-Cyrl-CS" dirty="0"/>
              <a:t>3. За реакцију у гасној фази: </a:t>
            </a:r>
            <a:r>
              <a:rPr lang="en-GB" dirty="0"/>
              <a:t>N</a:t>
            </a:r>
            <a:r>
              <a:rPr lang="en-GB" baseline="-25000" dirty="0"/>
              <a:t>2</a:t>
            </a:r>
            <a:r>
              <a:rPr lang="en-GB" dirty="0"/>
              <a:t>(g)</a:t>
            </a:r>
            <a:r>
              <a:rPr lang="sr-Cyrl-RS" dirty="0"/>
              <a:t>   </a:t>
            </a:r>
            <a:r>
              <a:rPr lang="en-GB" dirty="0"/>
              <a:t>+</a:t>
            </a:r>
            <a:r>
              <a:rPr lang="sr-Cyrl-RS" dirty="0"/>
              <a:t>   </a:t>
            </a:r>
            <a:r>
              <a:rPr lang="en-GB" dirty="0"/>
              <a:t>3H</a:t>
            </a:r>
            <a:r>
              <a:rPr lang="en-GB" baseline="-25000" dirty="0"/>
              <a:t>2</a:t>
            </a:r>
            <a:r>
              <a:rPr lang="en-GB" dirty="0"/>
              <a:t>(g)</a:t>
            </a:r>
            <a:r>
              <a:rPr lang="sr-Cyrl-RS" dirty="0"/>
              <a:t>   </a:t>
            </a:r>
            <a:r>
              <a:rPr lang="en-GB" dirty="0"/>
              <a:t>⇌</a:t>
            </a:r>
            <a:r>
              <a:rPr lang="sr-Cyrl-RS" dirty="0"/>
              <a:t>   </a:t>
            </a:r>
            <a:r>
              <a:rPr lang="en-GB" dirty="0"/>
              <a:t>2NH</a:t>
            </a:r>
            <a:r>
              <a:rPr lang="en-GB" baseline="-25000" dirty="0"/>
              <a:t>3</a:t>
            </a:r>
            <a:r>
              <a:rPr lang="en-GB" dirty="0"/>
              <a:t>(g)</a:t>
            </a:r>
            <a:r>
              <a:rPr lang="sr-Cyrl-RS" dirty="0"/>
              <a:t> </a:t>
            </a:r>
            <a:r>
              <a:rPr lang="sr-Cyrl-CS" dirty="0"/>
              <a:t>константа равнотеже при одређеној температури износи 0,50. У суду запремине 1,00 </a:t>
            </a:r>
            <a:r>
              <a:rPr lang="en-GB" dirty="0"/>
              <a:t>dm</a:t>
            </a:r>
            <a:r>
              <a:rPr lang="en-GB" baseline="30000" dirty="0"/>
              <a:t>3</a:t>
            </a:r>
            <a:r>
              <a:rPr lang="sr-Cyrl-RS" baseline="30000" dirty="0"/>
              <a:t> </a:t>
            </a:r>
            <a:r>
              <a:rPr lang="sr-Cyrl-CS" dirty="0"/>
              <a:t>на почетку реакције било је присутно 1,00 </a:t>
            </a:r>
            <a:r>
              <a:rPr lang="en-GB" dirty="0"/>
              <a:t>mol</a:t>
            </a:r>
            <a:r>
              <a:rPr lang="sr-Cyrl-RS" dirty="0"/>
              <a:t> молекула азота и </a:t>
            </a:r>
            <a:r>
              <a:rPr lang="sr-Cyrl-CS" dirty="0"/>
              <a:t>3,00 </a:t>
            </a:r>
            <a:r>
              <a:rPr lang="en-GB" dirty="0"/>
              <a:t>mol</a:t>
            </a:r>
            <a:r>
              <a:rPr lang="sr-Cyrl-RS" dirty="0"/>
              <a:t> молекула водоника. Ако се зна да је до успостављања равнотеже изреаговало </a:t>
            </a:r>
            <a:r>
              <a:rPr lang="sr-Latn-RS" dirty="0"/>
              <a:t>48,6 % </a:t>
            </a:r>
            <a:r>
              <a:rPr lang="sr-Cyrl-RS" dirty="0"/>
              <a:t>молекула водоника, колика је равнотежна концентрација јодоводоника, односно јода?</a:t>
            </a:r>
          </a:p>
          <a:p>
            <a:endParaRPr lang="sr-Cyrl-RS" dirty="0"/>
          </a:p>
          <a:p>
            <a:r>
              <a:rPr lang="sr-Cyrl-RS" dirty="0"/>
              <a:t>4. Ако су почетне концентрације јода и водоника једнаке и износе 1,0 </a:t>
            </a:r>
            <a:r>
              <a:rPr lang="en-GB" dirty="0"/>
              <a:t>mol/dm</a:t>
            </a:r>
            <a:r>
              <a:rPr lang="en-GB" baseline="30000" dirty="0"/>
              <a:t>3</a:t>
            </a:r>
            <a:r>
              <a:rPr lang="en-GB" dirty="0"/>
              <a:t>, a </a:t>
            </a:r>
            <a:r>
              <a:rPr lang="sr-Cyrl-RS" dirty="0"/>
              <a:t>константа равнотеже реакције при датим условима има вредност 4,0, колике су равнотежне концентрације свих учесника реакције?</a:t>
            </a:r>
          </a:p>
          <a:p>
            <a:pPr algn="ctr"/>
            <a:r>
              <a:rPr lang="sr-Cyrl-RS" dirty="0"/>
              <a:t>Н</a:t>
            </a:r>
            <a:r>
              <a:rPr lang="en-GB" baseline="-25000" dirty="0"/>
              <a:t>2</a:t>
            </a:r>
            <a:r>
              <a:rPr lang="en-GB" dirty="0"/>
              <a:t>(g)</a:t>
            </a:r>
            <a:r>
              <a:rPr lang="sr-Cyrl-RS" dirty="0"/>
              <a:t>   </a:t>
            </a:r>
            <a:r>
              <a:rPr lang="en-GB" dirty="0"/>
              <a:t>+</a:t>
            </a:r>
            <a:r>
              <a:rPr lang="sr-Cyrl-RS" dirty="0"/>
              <a:t>   </a:t>
            </a:r>
            <a:r>
              <a:rPr lang="sr-Latn-RS" dirty="0"/>
              <a:t>I</a:t>
            </a:r>
            <a:r>
              <a:rPr lang="en-GB" baseline="-25000" dirty="0"/>
              <a:t>2</a:t>
            </a:r>
            <a:r>
              <a:rPr lang="en-GB" dirty="0"/>
              <a:t>(g)</a:t>
            </a:r>
            <a:r>
              <a:rPr lang="sr-Cyrl-RS" dirty="0"/>
              <a:t>   </a:t>
            </a:r>
            <a:r>
              <a:rPr lang="en-GB" dirty="0"/>
              <a:t>⇌</a:t>
            </a:r>
            <a:r>
              <a:rPr lang="sr-Cyrl-RS" dirty="0"/>
              <a:t>   </a:t>
            </a:r>
            <a:r>
              <a:rPr lang="en-GB" dirty="0"/>
              <a:t>2</a:t>
            </a:r>
            <a:r>
              <a:rPr lang="sr-Latn-RS" dirty="0"/>
              <a:t>HI</a:t>
            </a:r>
            <a:r>
              <a:rPr lang="en-GB" dirty="0"/>
              <a:t>(g)</a:t>
            </a:r>
            <a:endParaRPr lang="sr-Latn-RS" dirty="0"/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4024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120</TotalTime>
  <Words>311</Words>
  <Application>Microsoft Office PowerPoint</Application>
  <PresentationFormat>Widescreen</PresentationFormat>
  <Paragraphs>108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Office 2013 - 2022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Tanja N</dc:creator>
  <cp:lastModifiedBy>Windows User</cp:lastModifiedBy>
  <cp:revision>6</cp:revision>
  <dcterms:created xsi:type="dcterms:W3CDTF">2025-12-01T03:12:09Z</dcterms:created>
  <dcterms:modified xsi:type="dcterms:W3CDTF">2025-12-01T08:19:52Z</dcterms:modified>
</cp:coreProperties>
</file>